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20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17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34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48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8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78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96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75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3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2A100-3E58-0048-9C88-C4404F69FA60}" type="datetimeFigureOut">
              <a:rPr kumimoji="1" lang="ja-JP" altLang="en-US" smtClean="0"/>
              <a:t>13/03/09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287E-BBE3-0740-B2B3-7A5931BCE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199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2013-03-07 22.17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3592" r="4919" b="9743"/>
          <a:stretch/>
        </p:blipFill>
        <p:spPr>
          <a:xfrm>
            <a:off x="0" y="0"/>
            <a:ext cx="9176590" cy="5775158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5367706" y="2585215"/>
            <a:ext cx="241924" cy="2418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1376" y="6122879"/>
            <a:ext cx="687775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</a:rPr>
              <a:t>ときどき電波放射を休むパルサー</a:t>
            </a:r>
            <a:r>
              <a:rPr lang="en-US" altLang="ja-JP" sz="2400" dirty="0" smtClean="0">
                <a:solidFill>
                  <a:srgbClr val="FFFF00"/>
                </a:solidFill>
              </a:rPr>
              <a:t> B0943+10 </a:t>
            </a:r>
            <a:r>
              <a:rPr lang="ja-JP" altLang="en-US" sz="2400" dirty="0" smtClean="0">
                <a:solidFill>
                  <a:srgbClr val="FFFF00"/>
                </a:solidFill>
              </a:rPr>
              <a:t>の位置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8" name="直線矢印コネクタ 7"/>
          <p:cNvCxnSpPr>
            <a:stCxn id="6" idx="0"/>
          </p:cNvCxnSpPr>
          <p:nvPr/>
        </p:nvCxnSpPr>
        <p:spPr>
          <a:xfrm flipV="1">
            <a:off x="4240253" y="2827107"/>
            <a:ext cx="1233295" cy="3295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0210" y="1723477"/>
            <a:ext cx="148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00FF00"/>
                </a:solidFill>
              </a:rPr>
              <a:t>しし座</a:t>
            </a:r>
            <a:endParaRPr kumimoji="1" lang="ja-JP" altLang="en-US" sz="4000" dirty="0">
              <a:solidFill>
                <a:srgbClr val="00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7153844">
            <a:off x="6487805" y="4084009"/>
            <a:ext cx="257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00FF00"/>
                </a:solidFill>
              </a:rPr>
              <a:t>うみへび</a:t>
            </a:r>
            <a:r>
              <a:rPr kumimoji="1" lang="ja-JP" altLang="en-US" sz="4000" dirty="0" smtClean="0">
                <a:solidFill>
                  <a:srgbClr val="00FF00"/>
                </a:solidFill>
              </a:rPr>
              <a:t>座</a:t>
            </a:r>
            <a:endParaRPr kumimoji="1" lang="ja-JP" altLang="en-US" sz="4000" dirty="0">
              <a:solidFill>
                <a:srgbClr val="00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77530" y="297359"/>
            <a:ext cx="169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00FF00"/>
                </a:solidFill>
              </a:rPr>
              <a:t>かに</a:t>
            </a:r>
            <a:r>
              <a:rPr kumimoji="1" lang="ja-JP" altLang="en-US" sz="4000" dirty="0" smtClean="0">
                <a:solidFill>
                  <a:srgbClr val="00FF00"/>
                </a:solidFill>
              </a:rPr>
              <a:t>座</a:t>
            </a:r>
            <a:endParaRPr kumimoji="1" lang="ja-JP" altLang="en-US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MC90019756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36" y="605359"/>
            <a:ext cx="3022600" cy="3429000"/>
          </a:xfrm>
          <a:prstGeom prst="rect">
            <a:avLst/>
          </a:prstGeom>
        </p:spPr>
      </p:pic>
      <p:pic>
        <p:nvPicPr>
          <p:cNvPr id="4" name="図 3" descr="MC900197572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82" y="1927327"/>
            <a:ext cx="3659555" cy="3695433"/>
          </a:xfrm>
          <a:prstGeom prst="rect">
            <a:avLst/>
          </a:prstGeom>
        </p:spPr>
      </p:pic>
      <p:pic>
        <p:nvPicPr>
          <p:cNvPr id="5" name="図 4" descr="MC900214956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397">
            <a:off x="2997860" y="3646787"/>
            <a:ext cx="1943100" cy="1644551"/>
          </a:xfrm>
          <a:prstGeom prst="rect">
            <a:avLst/>
          </a:prstGeom>
        </p:spPr>
      </p:pic>
      <p:pic>
        <p:nvPicPr>
          <p:cNvPr id="8" name="図 7" descr="MC900308696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60714">
            <a:off x="3385312" y="5298480"/>
            <a:ext cx="1005245" cy="537527"/>
          </a:xfrm>
          <a:prstGeom prst="rect">
            <a:avLst/>
          </a:prstGeom>
        </p:spPr>
      </p:pic>
      <p:pic>
        <p:nvPicPr>
          <p:cNvPr id="9" name="図 8" descr="MC900079062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22" y="2185954"/>
            <a:ext cx="1979819" cy="154785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166603" y="60535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ヒラギノ丸ゴ ProN W4"/>
                <a:ea typeface="ヒラギノ丸ゴ ProN W4"/>
                <a:cs typeface="ヒラギノ丸ゴ ProN W4"/>
              </a:rPr>
              <a:t>電波ビーム</a:t>
            </a:r>
            <a:endParaRPr kumimoji="1" lang="ja-JP" altLang="en-US" sz="4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44025" y="5366308"/>
            <a:ext cx="2981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latin typeface="ヒラギノ丸ゴ ProN W4"/>
                <a:ea typeface="ヒラギノ丸ゴ ProN W4"/>
                <a:cs typeface="ヒラギノ丸ゴ ProN W4"/>
              </a:rPr>
              <a:t>熱放射</a:t>
            </a:r>
            <a:r>
              <a:rPr lang="en-US" altLang="ja-JP" sz="4000" dirty="0" smtClean="0">
                <a:latin typeface="ヒラギノ丸ゴ ProN W4"/>
                <a:ea typeface="ヒラギノ丸ゴ ProN W4"/>
                <a:cs typeface="ヒラギノ丸ゴ ProN W4"/>
              </a:rPr>
              <a:t>(X</a:t>
            </a:r>
            <a:r>
              <a:rPr lang="ja-JP" altLang="en-US" sz="4000" dirty="0" smtClean="0">
                <a:latin typeface="ヒラギノ丸ゴ ProN W4"/>
                <a:ea typeface="ヒラギノ丸ゴ ProN W4"/>
                <a:cs typeface="ヒラギノ丸ゴ ProN W4"/>
              </a:rPr>
              <a:t>線</a:t>
            </a:r>
            <a:r>
              <a:rPr lang="en-US" altLang="ja-JP" sz="4000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</a:p>
        </p:txBody>
      </p:sp>
      <p:sp>
        <p:nvSpPr>
          <p:cNvPr id="12" name="フリーフォーム 11"/>
          <p:cNvSpPr/>
          <p:nvPr/>
        </p:nvSpPr>
        <p:spPr>
          <a:xfrm>
            <a:off x="4494985" y="4469063"/>
            <a:ext cx="659277" cy="1249118"/>
          </a:xfrm>
          <a:custGeom>
            <a:avLst/>
            <a:gdLst>
              <a:gd name="connsiteX0" fmla="*/ 659277 w 659277"/>
              <a:gd name="connsiteY0" fmla="*/ 0 h 1249118"/>
              <a:gd name="connsiteX1" fmla="*/ 603759 w 659277"/>
              <a:gd name="connsiteY1" fmla="*/ 513526 h 1249118"/>
              <a:gd name="connsiteX2" fmla="*/ 437204 w 659277"/>
              <a:gd name="connsiteY2" fmla="*/ 860503 h 1249118"/>
              <a:gd name="connsiteX3" fmla="*/ 249831 w 659277"/>
              <a:gd name="connsiteY3" fmla="*/ 1061750 h 1249118"/>
              <a:gd name="connsiteX4" fmla="*/ 0 w 659277"/>
              <a:gd name="connsiteY4" fmla="*/ 1249118 h 124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277" h="1249118">
                <a:moveTo>
                  <a:pt x="659277" y="0"/>
                </a:moveTo>
                <a:cubicBezTo>
                  <a:pt x="650024" y="185054"/>
                  <a:pt x="640771" y="370109"/>
                  <a:pt x="603759" y="513526"/>
                </a:cubicBezTo>
                <a:cubicBezTo>
                  <a:pt x="566747" y="656943"/>
                  <a:pt x="496192" y="769132"/>
                  <a:pt x="437204" y="860503"/>
                </a:cubicBezTo>
                <a:cubicBezTo>
                  <a:pt x="378216" y="951874"/>
                  <a:pt x="322698" y="996981"/>
                  <a:pt x="249831" y="1061750"/>
                </a:cubicBezTo>
                <a:cubicBezTo>
                  <a:pt x="176964" y="1126519"/>
                  <a:pt x="0" y="1249118"/>
                  <a:pt x="0" y="1249118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647385" y="4621462"/>
            <a:ext cx="1138395" cy="1624123"/>
          </a:xfrm>
          <a:custGeom>
            <a:avLst/>
            <a:gdLst>
              <a:gd name="connsiteX0" fmla="*/ 659277 w 659277"/>
              <a:gd name="connsiteY0" fmla="*/ 0 h 1249118"/>
              <a:gd name="connsiteX1" fmla="*/ 603759 w 659277"/>
              <a:gd name="connsiteY1" fmla="*/ 513526 h 1249118"/>
              <a:gd name="connsiteX2" fmla="*/ 437204 w 659277"/>
              <a:gd name="connsiteY2" fmla="*/ 860503 h 1249118"/>
              <a:gd name="connsiteX3" fmla="*/ 249831 w 659277"/>
              <a:gd name="connsiteY3" fmla="*/ 1061750 h 1249118"/>
              <a:gd name="connsiteX4" fmla="*/ 0 w 659277"/>
              <a:gd name="connsiteY4" fmla="*/ 1249118 h 124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277" h="1249118">
                <a:moveTo>
                  <a:pt x="659277" y="0"/>
                </a:moveTo>
                <a:cubicBezTo>
                  <a:pt x="650024" y="185054"/>
                  <a:pt x="640771" y="370109"/>
                  <a:pt x="603759" y="513526"/>
                </a:cubicBezTo>
                <a:cubicBezTo>
                  <a:pt x="566747" y="656943"/>
                  <a:pt x="496192" y="769132"/>
                  <a:pt x="437204" y="860503"/>
                </a:cubicBezTo>
                <a:cubicBezTo>
                  <a:pt x="378216" y="951874"/>
                  <a:pt x="322698" y="996981"/>
                  <a:pt x="249831" y="1061750"/>
                </a:cubicBezTo>
                <a:cubicBezTo>
                  <a:pt x="176964" y="1126519"/>
                  <a:pt x="0" y="1249118"/>
                  <a:pt x="0" y="1249118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雲形吹き出し 1"/>
          <p:cNvSpPr/>
          <p:nvPr/>
        </p:nvSpPr>
        <p:spPr>
          <a:xfrm>
            <a:off x="385908" y="534657"/>
            <a:ext cx="3242954" cy="1557176"/>
          </a:xfrm>
          <a:prstGeom prst="cloudCallout">
            <a:avLst>
              <a:gd name="adj1" fmla="val 57462"/>
              <a:gd name="adj2" fmla="val 54733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ＭＳ Ｐ明朝"/>
                <a:ea typeface="ＭＳ Ｐ明朝"/>
                <a:cs typeface="ＭＳ Ｐ明朝"/>
              </a:rPr>
              <a:t>そろそろ電波止めましょうか</a:t>
            </a:r>
            <a:endParaRPr kumimoji="1" lang="ja-JP" altLang="en-US" sz="2400" dirty="0">
              <a:solidFill>
                <a:schemeClr val="bg1"/>
              </a:solidFill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14" name="雲形吹き出し 13"/>
          <p:cNvSpPr/>
          <p:nvPr/>
        </p:nvSpPr>
        <p:spPr>
          <a:xfrm>
            <a:off x="181444" y="2811988"/>
            <a:ext cx="2207563" cy="1700412"/>
          </a:xfrm>
          <a:prstGeom prst="cloudCallout">
            <a:avLst>
              <a:gd name="adj1" fmla="val 87599"/>
              <a:gd name="adj2" fmla="val -13727"/>
            </a:avLst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00"/>
                </a:solidFill>
                <a:latin typeface="ＭＳ Ｐ明朝"/>
                <a:ea typeface="ＭＳ Ｐ明朝"/>
                <a:cs typeface="ＭＳ Ｐ明朝"/>
              </a:rPr>
              <a:t>チンして、</a:t>
            </a:r>
            <a:endParaRPr lang="en-US" altLang="ja-JP" sz="2400" dirty="0" smtClean="0">
              <a:solidFill>
                <a:srgbClr val="000000"/>
              </a:solidFill>
              <a:latin typeface="ＭＳ Ｐ明朝"/>
              <a:ea typeface="ＭＳ Ｐ明朝"/>
              <a:cs typeface="ＭＳ Ｐ明朝"/>
            </a:endParaRPr>
          </a:p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  <a:latin typeface="ＭＳ Ｐ明朝"/>
                <a:ea typeface="ＭＳ Ｐ明朝"/>
                <a:cs typeface="ＭＳ Ｐ明朝"/>
              </a:rPr>
              <a:t>グラタン</a:t>
            </a:r>
            <a:endParaRPr kumimoji="1" lang="en-US" altLang="ja-JP" sz="2400" dirty="0" smtClean="0">
              <a:solidFill>
                <a:srgbClr val="000000"/>
              </a:solidFill>
              <a:latin typeface="ＭＳ Ｐ明朝"/>
              <a:ea typeface="ＭＳ Ｐ明朝"/>
              <a:cs typeface="ＭＳ Ｐ明朝"/>
            </a:endParaRPr>
          </a:p>
          <a:p>
            <a:pPr algn="ctr"/>
            <a:r>
              <a:rPr lang="ja-JP" altLang="en-US" sz="2400" dirty="0" smtClean="0">
                <a:solidFill>
                  <a:srgbClr val="000000"/>
                </a:solidFill>
                <a:latin typeface="ＭＳ Ｐ明朝"/>
                <a:ea typeface="ＭＳ Ｐ明朝"/>
                <a:cs typeface="ＭＳ Ｐ明朝"/>
              </a:rPr>
              <a:t>温める</a:t>
            </a:r>
            <a:r>
              <a:rPr kumimoji="1" lang="ja-JP" altLang="en-US" sz="2400" dirty="0" smtClean="0">
                <a:solidFill>
                  <a:srgbClr val="000000"/>
                </a:solidFill>
                <a:latin typeface="ＭＳ Ｐ明朝"/>
                <a:ea typeface="ＭＳ Ｐ明朝"/>
                <a:cs typeface="ＭＳ Ｐ明朝"/>
              </a:rPr>
              <a:t>よ</a:t>
            </a:r>
            <a:endParaRPr kumimoji="1" lang="ja-JP" altLang="en-US" sz="2400" dirty="0">
              <a:solidFill>
                <a:srgbClr val="000000"/>
              </a:solidFill>
              <a:latin typeface="ＭＳ Ｐ明朝"/>
              <a:ea typeface="ＭＳ Ｐ明朝"/>
              <a:cs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78230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2361" y="320779"/>
            <a:ext cx="581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mode change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</a:t>
            </a:r>
            <a:r>
              <a:rPr kumimoji="1" lang="en-US" altLang="ja-JP" sz="2400" dirty="0" smtClean="0"/>
              <a:t>“bright” B-mode &amp; “quiet (dim)” Q-mode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6" y="1110272"/>
            <a:ext cx="3352800" cy="3606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テキスト ボックス 3"/>
          <p:cNvSpPr txBox="1"/>
          <p:nvPr/>
        </p:nvSpPr>
        <p:spPr>
          <a:xfrm>
            <a:off x="3642752" y="1716225"/>
            <a:ext cx="5389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 mode: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bright + highly regular sub-pulse drift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Q mode: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dim &amp; no drift + </a:t>
            </a:r>
            <a:r>
              <a:rPr lang="en-US" altLang="ja-JP" sz="2400" dirty="0" smtClean="0"/>
              <a:t>p</a:t>
            </a:r>
            <a:r>
              <a:rPr kumimoji="1" lang="en-US" altLang="ja-JP" sz="2400" dirty="0" smtClean="0"/>
              <a:t>recursor (by 52degree) 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8605" y="5567380"/>
            <a:ext cx="539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Backus I., </a:t>
            </a:r>
            <a:r>
              <a:rPr kumimoji="1" lang="en-US" altLang="ja-JP" dirty="0" err="1" smtClean="0"/>
              <a:t>Mitra</a:t>
            </a:r>
            <a:r>
              <a:rPr kumimoji="1" lang="en-US" altLang="ja-JP" dirty="0" smtClean="0"/>
              <a:t> D., Rankin J.M., 2011, MNRAS 418 1736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53159" y="222950"/>
            <a:ext cx="18539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B0943+10</a:t>
            </a:r>
          </a:p>
          <a:p>
            <a:r>
              <a:rPr lang="en-US" altLang="ja-JP" sz="1600" dirty="0" err="1" smtClean="0"/>
              <a:t>Edot</a:t>
            </a:r>
            <a:r>
              <a:rPr lang="en-US" altLang="ja-JP" sz="1600" dirty="0" smtClean="0"/>
              <a:t>=10^32erg/s</a:t>
            </a:r>
          </a:p>
          <a:p>
            <a:r>
              <a:rPr kumimoji="1" lang="en-US" altLang="ja-JP" sz="1600" dirty="0" smtClean="0"/>
              <a:t>log </a:t>
            </a:r>
            <a:r>
              <a:rPr kumimoji="1" lang="en-US" altLang="ja-JP" sz="1600" dirty="0" err="1" smtClean="0"/>
              <a:t>ηx</a:t>
            </a:r>
            <a:r>
              <a:rPr kumimoji="1" lang="en-US" altLang="ja-JP" sz="1600" dirty="0" smtClean="0"/>
              <a:t>=-2.25 normal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4385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46" y="744150"/>
            <a:ext cx="6604000" cy="46172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正方形/長方形 2"/>
          <p:cNvSpPr/>
          <p:nvPr/>
        </p:nvSpPr>
        <p:spPr>
          <a:xfrm rot="5400000">
            <a:off x="5232632" y="3697416"/>
            <a:ext cx="10951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p</a:t>
            </a:r>
            <a:r>
              <a:rPr lang="en-US" altLang="ja-JP" dirty="0">
                <a:solidFill>
                  <a:srgbClr val="008000"/>
                </a:solidFill>
              </a:rPr>
              <a:t>recursor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296" y="6205838"/>
            <a:ext cx="521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W. </a:t>
            </a:r>
            <a:r>
              <a:rPr lang="en-US" altLang="ja-JP" dirty="0" err="1"/>
              <a:t>Hermsen</a:t>
            </a:r>
            <a:r>
              <a:rPr lang="en-US" altLang="ja-JP" dirty="0"/>
              <a:t> et al</a:t>
            </a:r>
            <a:r>
              <a:rPr lang="en-US" altLang="ja-JP" dirty="0" smtClean="0"/>
              <a:t>., Science </a:t>
            </a:r>
            <a:r>
              <a:rPr lang="en-US" altLang="ja-JP" dirty="0"/>
              <a:t>339, 436 (2013);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600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65" y="243702"/>
            <a:ext cx="4508500" cy="30353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114" y="3380387"/>
            <a:ext cx="4545914" cy="228967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965" y="5684102"/>
            <a:ext cx="4825070" cy="100192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5993028" y="933622"/>
            <a:ext cx="885567" cy="20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4029676" y="1106616"/>
            <a:ext cx="2848919" cy="24631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504725" y="1285103"/>
            <a:ext cx="2428789" cy="185214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5206314" y="3219622"/>
            <a:ext cx="1727200" cy="44896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933514" y="693351"/>
            <a:ext cx="2038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/>
                </a:solidFill>
              </a:rPr>
              <a:t>thermal comp.</a:t>
            </a:r>
          </a:p>
          <a:p>
            <a:r>
              <a:rPr lang="en-US" altLang="ja-JP" sz="2400" dirty="0" err="1" smtClean="0">
                <a:solidFill>
                  <a:schemeClr val="accent2"/>
                </a:solidFill>
              </a:rPr>
              <a:t>kT</a:t>
            </a:r>
            <a:r>
              <a:rPr lang="en-US" altLang="ja-JP" sz="2400" dirty="0" smtClean="0">
                <a:solidFill>
                  <a:schemeClr val="accent2"/>
                </a:solidFill>
              </a:rPr>
              <a:t>=0.3keV</a:t>
            </a:r>
          </a:p>
          <a:p>
            <a:r>
              <a:rPr kumimoji="1" lang="en-US" altLang="ja-JP" sz="2400" dirty="0" smtClean="0">
                <a:solidFill>
                  <a:schemeClr val="accent2"/>
                </a:solidFill>
              </a:rPr>
              <a:t> 100%pulsed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89806" y="2678838"/>
            <a:ext cx="2038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3366FF"/>
                </a:solidFill>
              </a:rPr>
              <a:t>non-thermal comp.</a:t>
            </a:r>
          </a:p>
          <a:p>
            <a:r>
              <a:rPr kumimoji="1" lang="en-US" altLang="ja-JP" sz="2400" dirty="0" err="1" smtClean="0">
                <a:solidFill>
                  <a:srgbClr val="3366FF"/>
                </a:solidFill>
              </a:rPr>
              <a:t>unpulsed</a:t>
            </a:r>
            <a:endParaRPr kumimoji="1" lang="en-US" altLang="ja-JP" sz="2400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5130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145</Words>
  <Application>Microsoft Macintosh PowerPoint</Application>
  <PresentationFormat>画面に合わせる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山形大学理学部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柴田 晋平</dc:creator>
  <cp:lastModifiedBy>柴田 晋平</cp:lastModifiedBy>
  <cp:revision>6</cp:revision>
  <dcterms:created xsi:type="dcterms:W3CDTF">2013-03-06T10:00:37Z</dcterms:created>
  <dcterms:modified xsi:type="dcterms:W3CDTF">2013-03-09T00:51:52Z</dcterms:modified>
</cp:coreProperties>
</file>