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"/>
  </p:notesMasterIdLst>
  <p:sldIdLst>
    <p:sldId id="257" r:id="rId2"/>
    <p:sldId id="256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96"/>
    <p:restoredTop sz="96405"/>
  </p:normalViewPr>
  <p:slideViewPr>
    <p:cSldViewPr snapToGrid="0">
      <p:cViewPr varScale="1">
        <p:scale>
          <a:sx n="131" d="100"/>
          <a:sy n="131" d="100"/>
        </p:scale>
        <p:origin x="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37174-2E40-3B47-A964-52CCCDB89DFA}" type="datetimeFigureOut">
              <a:rPr kumimoji="1" lang="ja-JP" altLang="en-US" smtClean="0"/>
              <a:t>2025/4/17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83F3C-163E-2C41-B4F7-70903CE9A4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8312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83F3C-163E-2C41-B4F7-70903CE9A430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2519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524E-46AC-8242-81D6-1E3C4E07E875}" type="datetimeFigureOut">
              <a:rPr kumimoji="1" lang="ja-JP" altLang="en-US" smtClean="0"/>
              <a:t>2025/4/17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5665-DF07-D24D-8893-0F57F2995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402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524E-46AC-8242-81D6-1E3C4E07E875}" type="datetimeFigureOut">
              <a:rPr kumimoji="1" lang="ja-JP" altLang="en-US" smtClean="0"/>
              <a:t>2025/4/17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5665-DF07-D24D-8893-0F57F2995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78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524E-46AC-8242-81D6-1E3C4E07E875}" type="datetimeFigureOut">
              <a:rPr kumimoji="1" lang="ja-JP" altLang="en-US" smtClean="0"/>
              <a:t>2025/4/17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5665-DF07-D24D-8893-0F57F2995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386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524E-46AC-8242-81D6-1E3C4E07E875}" type="datetimeFigureOut">
              <a:rPr kumimoji="1" lang="ja-JP" altLang="en-US" smtClean="0"/>
              <a:t>2025/4/17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5665-DF07-D24D-8893-0F57F2995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3263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524E-46AC-8242-81D6-1E3C4E07E875}" type="datetimeFigureOut">
              <a:rPr kumimoji="1" lang="ja-JP" altLang="en-US" smtClean="0"/>
              <a:t>2025/4/17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5665-DF07-D24D-8893-0F57F2995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26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524E-46AC-8242-81D6-1E3C4E07E875}" type="datetimeFigureOut">
              <a:rPr kumimoji="1" lang="ja-JP" altLang="en-US" smtClean="0"/>
              <a:t>2025/4/17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5665-DF07-D24D-8893-0F57F2995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0683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524E-46AC-8242-81D6-1E3C4E07E875}" type="datetimeFigureOut">
              <a:rPr kumimoji="1" lang="ja-JP" altLang="en-US" smtClean="0"/>
              <a:t>2025/4/17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5665-DF07-D24D-8893-0F57F2995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9673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524E-46AC-8242-81D6-1E3C4E07E875}" type="datetimeFigureOut">
              <a:rPr kumimoji="1" lang="ja-JP" altLang="en-US" smtClean="0"/>
              <a:t>2025/4/17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5665-DF07-D24D-8893-0F57F2995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887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524E-46AC-8242-81D6-1E3C4E07E875}" type="datetimeFigureOut">
              <a:rPr kumimoji="1" lang="ja-JP" altLang="en-US" smtClean="0"/>
              <a:t>2025/4/17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5665-DF07-D24D-8893-0F57F2995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6570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524E-46AC-8242-81D6-1E3C4E07E875}" type="datetimeFigureOut">
              <a:rPr kumimoji="1" lang="ja-JP" altLang="en-US" smtClean="0"/>
              <a:t>2025/4/17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5665-DF07-D24D-8893-0F57F2995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4032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524E-46AC-8242-81D6-1E3C4E07E875}" type="datetimeFigureOut">
              <a:rPr kumimoji="1" lang="ja-JP" altLang="en-US" smtClean="0"/>
              <a:t>2025/4/17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5665-DF07-D24D-8893-0F57F2995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11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E524E-46AC-8242-81D6-1E3C4E07E875}" type="datetimeFigureOut">
              <a:rPr kumimoji="1" lang="ja-JP" altLang="en-US" smtClean="0"/>
              <a:t>2025/4/17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85665-DF07-D24D-8893-0F57F2995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06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3C194E6-ADC1-F6BD-3ACB-BF466C6FD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8218E4A-D94D-FCF4-5482-9835477A98D0}"/>
              </a:ext>
            </a:extLst>
          </p:cNvPr>
          <p:cNvSpPr txBox="1"/>
          <p:nvPr/>
        </p:nvSpPr>
        <p:spPr>
          <a:xfrm>
            <a:off x="933650" y="1328284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rgbClr val="FFFF00"/>
                </a:solidFill>
              </a:rPr>
              <a:t>麦星</a:t>
            </a:r>
            <a:endParaRPr kumimoji="1" lang="en-US" altLang="ja-JP" sz="2400" dirty="0">
              <a:solidFill>
                <a:srgbClr val="FFFF00"/>
              </a:solidFill>
            </a:endParaRPr>
          </a:p>
          <a:p>
            <a:pPr algn="ctr"/>
            <a:r>
              <a:rPr kumimoji="1" lang="ja-JP" altLang="en-US" sz="2400">
                <a:solidFill>
                  <a:srgbClr val="FFFF00"/>
                </a:solidFill>
              </a:rPr>
              <a:t>アークトゥルス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569BF70-2974-B553-7161-7E04BDE4BF71}"/>
              </a:ext>
            </a:extLst>
          </p:cNvPr>
          <p:cNvSpPr txBox="1"/>
          <p:nvPr/>
        </p:nvSpPr>
        <p:spPr>
          <a:xfrm>
            <a:off x="9209773" y="58553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FFFF00"/>
                </a:solidFill>
              </a:rPr>
              <a:t>カペラ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811019D-3FFA-1D5F-6573-0CD3F3F401EF}"/>
              </a:ext>
            </a:extLst>
          </p:cNvPr>
          <p:cNvSpPr txBox="1"/>
          <p:nvPr/>
        </p:nvSpPr>
        <p:spPr>
          <a:xfrm>
            <a:off x="7180446" y="237744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</a:rPr>
              <a:t>火星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5E019DF-D288-1C7A-C73C-2FF6E7C72AB2}"/>
              </a:ext>
            </a:extLst>
          </p:cNvPr>
          <p:cNvSpPr txBox="1"/>
          <p:nvPr/>
        </p:nvSpPr>
        <p:spPr>
          <a:xfrm>
            <a:off x="6270315" y="216568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00FA00"/>
                </a:solidFill>
              </a:rPr>
              <a:t>かに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B9B4C93-639A-F76E-80DB-DAA5592E0805}"/>
              </a:ext>
            </a:extLst>
          </p:cNvPr>
          <p:cNvSpPr txBox="1"/>
          <p:nvPr/>
        </p:nvSpPr>
        <p:spPr>
          <a:xfrm>
            <a:off x="4765334" y="244447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00FA00"/>
                </a:solidFill>
              </a:rPr>
              <a:t>しし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2CBB78-88EE-9F51-B4AD-4B5BA3AA275E}"/>
              </a:ext>
            </a:extLst>
          </p:cNvPr>
          <p:cNvSpPr txBox="1"/>
          <p:nvPr/>
        </p:nvSpPr>
        <p:spPr>
          <a:xfrm rot="20104930">
            <a:off x="4630447" y="437977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00FA00"/>
                </a:solidFill>
              </a:rPr>
              <a:t>うみへび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82D825-64E8-89A5-1057-F626400FC12A}"/>
              </a:ext>
            </a:extLst>
          </p:cNvPr>
          <p:cNvSpPr txBox="1"/>
          <p:nvPr/>
        </p:nvSpPr>
        <p:spPr>
          <a:xfrm>
            <a:off x="5034026" y="6140927"/>
            <a:ext cx="543739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南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54CF692-7C1F-0C92-A0D8-A50BB020A5F3}"/>
              </a:ext>
            </a:extLst>
          </p:cNvPr>
          <p:cNvSpPr txBox="1"/>
          <p:nvPr/>
        </p:nvSpPr>
        <p:spPr>
          <a:xfrm>
            <a:off x="8035510" y="5927567"/>
            <a:ext cx="90281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南西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9093D73-5B07-E444-CACC-02B9DF6C20EA}"/>
              </a:ext>
            </a:extLst>
          </p:cNvPr>
          <p:cNvSpPr txBox="1"/>
          <p:nvPr/>
        </p:nvSpPr>
        <p:spPr>
          <a:xfrm>
            <a:off x="1702071" y="5292299"/>
            <a:ext cx="90281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南東</a:t>
            </a:r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CD874A47-3A9C-51DD-E28B-FE4A5487F47F}"/>
              </a:ext>
            </a:extLst>
          </p:cNvPr>
          <p:cNvSpPr/>
          <p:nvPr/>
        </p:nvSpPr>
        <p:spPr>
          <a:xfrm>
            <a:off x="6018998" y="3763479"/>
            <a:ext cx="295175" cy="336884"/>
          </a:xfrm>
          <a:prstGeom prst="ellipse">
            <a:avLst/>
          </a:prstGeom>
          <a:noFill/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651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063816B-76B9-2126-19F3-7480C009A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11434"/>
            <a:ext cx="7772400" cy="564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5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1" descr="スクリーンショット 2013-11-27 12.39.19.png">
            <a:extLst>
              <a:ext uri="{FF2B5EF4-FFF2-40B4-BE49-F238E27FC236}">
                <a16:creationId xmlns:a16="http://schemas.microsoft.com/office/drawing/2014/main" id="{1D391BF3-DDA6-D3CD-62F7-DAEFF7774A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98" t="45031" r="46577" b="27769"/>
          <a:stretch/>
        </p:blipFill>
        <p:spPr bwMode="auto">
          <a:xfrm>
            <a:off x="2573154" y="0"/>
            <a:ext cx="7569066" cy="676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641CB9-7E56-1D5D-A338-6BD76171BF04}"/>
              </a:ext>
            </a:extLst>
          </p:cNvPr>
          <p:cNvSpPr txBox="1"/>
          <p:nvPr/>
        </p:nvSpPr>
        <p:spPr>
          <a:xfrm>
            <a:off x="8203074" y="1320801"/>
            <a:ext cx="141577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FF40FF"/>
                </a:solidFill>
              </a:rPr>
              <a:t>かに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5A6DB7E-77EA-4FF1-F0E0-1650EA37ECFF}"/>
              </a:ext>
            </a:extLst>
          </p:cNvPr>
          <p:cNvSpPr txBox="1"/>
          <p:nvPr/>
        </p:nvSpPr>
        <p:spPr>
          <a:xfrm>
            <a:off x="5751974" y="1612900"/>
            <a:ext cx="141577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FF40FF"/>
                </a:solidFill>
              </a:rPr>
              <a:t>しし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9FC6FA-A487-6845-6C78-E0D5E75C3182}"/>
              </a:ext>
            </a:extLst>
          </p:cNvPr>
          <p:cNvSpPr txBox="1"/>
          <p:nvPr/>
        </p:nvSpPr>
        <p:spPr>
          <a:xfrm>
            <a:off x="2894474" y="5727700"/>
            <a:ext cx="264687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4800">
                <a:solidFill>
                  <a:srgbClr val="FF40FF"/>
                </a:solidFill>
              </a:rPr>
              <a:t>うみへび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AF0606F0-B44E-87FF-2C1F-66E63CA339A9}"/>
              </a:ext>
            </a:extLst>
          </p:cNvPr>
          <p:cNvCxnSpPr/>
          <p:nvPr/>
        </p:nvCxnSpPr>
        <p:spPr>
          <a:xfrm flipH="1">
            <a:off x="6375400" y="2443896"/>
            <a:ext cx="190500" cy="98510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7702D0BE-1900-230D-5124-9AD261E0B968}"/>
              </a:ext>
            </a:extLst>
          </p:cNvPr>
          <p:cNvCxnSpPr>
            <a:cxnSpLocks/>
          </p:cNvCxnSpPr>
          <p:nvPr/>
        </p:nvCxnSpPr>
        <p:spPr>
          <a:xfrm flipH="1">
            <a:off x="8623300" y="2151796"/>
            <a:ext cx="330200" cy="47710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3538CFA4-AE8F-DA00-F140-BECF723607E6}"/>
              </a:ext>
            </a:extLst>
          </p:cNvPr>
          <p:cNvCxnSpPr>
            <a:cxnSpLocks/>
          </p:cNvCxnSpPr>
          <p:nvPr/>
        </p:nvCxnSpPr>
        <p:spPr>
          <a:xfrm flipV="1">
            <a:off x="5518151" y="5854700"/>
            <a:ext cx="725237" cy="26309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418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EB2C35-4D99-FABD-88BC-E6F53B0CC0DE}"/>
              </a:ext>
            </a:extLst>
          </p:cNvPr>
          <p:cNvSpPr txBox="1"/>
          <p:nvPr/>
        </p:nvSpPr>
        <p:spPr>
          <a:xfrm>
            <a:off x="2020113" y="472667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>
                <a:latin typeface="Meiryo" panose="020B0604030504040204" pitchFamily="34" charset="-128"/>
                <a:ea typeface="Meiryo" panose="020B0604030504040204" pitchFamily="34" charset="-128"/>
              </a:rPr>
              <a:t>ギリシア神話の英雄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FC7BB6E-37F0-A08F-A3E0-FF71503497DC}"/>
              </a:ext>
            </a:extLst>
          </p:cNvPr>
          <p:cNvSpPr txBox="1"/>
          <p:nvPr/>
        </p:nvSpPr>
        <p:spPr>
          <a:xfrm>
            <a:off x="3615447" y="1488333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>
                <a:latin typeface="Meiryo" panose="020B0604030504040204" pitchFamily="34" charset="-128"/>
                <a:ea typeface="Meiryo" panose="020B0604030504040204" pitchFamily="34" charset="-128"/>
              </a:rPr>
              <a:t>定義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33A0E4-E258-9E9D-7599-6773A0F8B2F1}"/>
              </a:ext>
            </a:extLst>
          </p:cNvPr>
          <p:cNvSpPr txBox="1"/>
          <p:nvPr/>
        </p:nvSpPr>
        <p:spPr>
          <a:xfrm>
            <a:off x="4272037" y="2612313"/>
            <a:ext cx="38443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>
                <a:latin typeface="Meiryo" panose="020B0604030504040204" pitchFamily="34" charset="-128"/>
                <a:ea typeface="Meiryo" panose="020B0604030504040204" pitchFamily="34" charset="-128"/>
              </a:rPr>
              <a:t>人間</a:t>
            </a:r>
            <a:r>
              <a:rPr kumimoji="1" lang="en-US" altLang="ja-JP" sz="4400" dirty="0">
                <a:latin typeface="Meiryo" panose="020B0604030504040204" pitchFamily="34" charset="-128"/>
                <a:ea typeface="Meiryo" panose="020B0604030504040204" pitchFamily="34" charset="-128"/>
              </a:rPr>
              <a:t> &lt; </a:t>
            </a:r>
            <a:r>
              <a:rPr kumimoji="1" lang="ja-JP" altLang="en-US" sz="4400">
                <a:latin typeface="Meiryo" panose="020B0604030504040204" pitchFamily="34" charset="-128"/>
                <a:ea typeface="Meiryo" panose="020B0604030504040204" pitchFamily="34" charset="-128"/>
              </a:rPr>
              <a:t>＊＜神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FF5B88-D3F0-6487-A52A-171339F412B8}"/>
              </a:ext>
            </a:extLst>
          </p:cNvPr>
          <p:cNvSpPr txBox="1"/>
          <p:nvPr/>
        </p:nvSpPr>
        <p:spPr>
          <a:xfrm>
            <a:off x="4078012" y="3551630"/>
            <a:ext cx="53783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スーパーマン</a:t>
            </a:r>
            <a:r>
              <a:rPr kumimoji="1"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(</a:t>
            </a:r>
            <a:r>
              <a:rPr kumimoji="1"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人間より超優れている</a:t>
            </a:r>
            <a:r>
              <a:rPr kumimoji="1" lang="en-US" altLang="ja-JP" sz="2400" dirty="0">
                <a:latin typeface="Meiryo" panose="020B0604030504040204" pitchFamily="34" charset="-128"/>
                <a:ea typeface="Meiryo" panose="020B0604030504040204" pitchFamily="34" charset="-128"/>
              </a:rPr>
              <a:t>)</a:t>
            </a:r>
          </a:p>
          <a:p>
            <a:pPr algn="ctr"/>
            <a:r>
              <a:rPr kumimoji="1"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不死でない</a:t>
            </a:r>
            <a:endParaRPr kumimoji="1"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2400">
                <a:latin typeface="Meiryo" panose="020B0604030504040204" pitchFamily="34" charset="-128"/>
                <a:ea typeface="Meiryo" panose="020B0604030504040204" pitchFamily="34" charset="-128"/>
              </a:rPr>
              <a:t>神と人間の通婚によって生まれる</a:t>
            </a:r>
            <a:endParaRPr kumimoji="1" lang="en-US" altLang="ja-JP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7321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9CEAEA8-65C3-FD35-270D-CFE25EEFABD6}"/>
              </a:ext>
            </a:extLst>
          </p:cNvPr>
          <p:cNvSpPr txBox="1"/>
          <p:nvPr/>
        </p:nvSpPr>
        <p:spPr>
          <a:xfrm>
            <a:off x="2465874" y="2285429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>
                <a:latin typeface="Meiryo" panose="020B0604030504040204" pitchFamily="34" charset="-128"/>
                <a:ea typeface="Meiryo" panose="020B0604030504040204" pitchFamily="34" charset="-128"/>
              </a:rPr>
              <a:t>アルクメネ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DF7C7C-D749-F915-DD85-8D4DC0FDE2AA}"/>
              </a:ext>
            </a:extLst>
          </p:cNvPr>
          <p:cNvSpPr txBox="1"/>
          <p:nvPr/>
        </p:nvSpPr>
        <p:spPr>
          <a:xfrm>
            <a:off x="6506211" y="2213989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>
                <a:latin typeface="Meiryo" panose="020B0604030504040204" pitchFamily="34" charset="-128"/>
                <a:ea typeface="Meiryo" panose="020B0604030504040204" pitchFamily="34" charset="-128"/>
              </a:rPr>
              <a:t>アムピトリュオン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4AC578-3546-12B8-1963-8D1FE9FA5172}"/>
              </a:ext>
            </a:extLst>
          </p:cNvPr>
          <p:cNvSpPr txBox="1"/>
          <p:nvPr/>
        </p:nvSpPr>
        <p:spPr>
          <a:xfrm>
            <a:off x="5533280" y="229983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>
                <a:latin typeface="Meiryo" panose="020B0604030504040204" pitchFamily="34" charset="-128"/>
                <a:ea typeface="Meiryo" panose="020B0604030504040204" pitchFamily="34" charset="-128"/>
              </a:rPr>
              <a:t>＝</a:t>
            </a:r>
          </a:p>
        </p:txBody>
      </p:sp>
      <p:sp>
        <p:nvSpPr>
          <p:cNvPr id="5" name="稲妻 4">
            <a:extLst>
              <a:ext uri="{FF2B5EF4-FFF2-40B4-BE49-F238E27FC236}">
                <a16:creationId xmlns:a16="http://schemas.microsoft.com/office/drawing/2014/main" id="{57FAE9AA-1A9C-F839-A85C-7572A811CE74}"/>
              </a:ext>
            </a:extLst>
          </p:cNvPr>
          <p:cNvSpPr/>
          <p:nvPr/>
        </p:nvSpPr>
        <p:spPr>
          <a:xfrm rot="4930915">
            <a:off x="6005249" y="1540335"/>
            <a:ext cx="618134" cy="702045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FFF06C-88B4-2AE8-849D-832F644B9A3D}"/>
              </a:ext>
            </a:extLst>
          </p:cNvPr>
          <p:cNvSpPr txBox="1"/>
          <p:nvPr/>
        </p:nvSpPr>
        <p:spPr>
          <a:xfrm>
            <a:off x="6551514" y="1410225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>
                <a:latin typeface="Meiryo" panose="020B0604030504040204" pitchFamily="34" charset="-128"/>
                <a:ea typeface="Meiryo" panose="020B0604030504040204" pitchFamily="34" charset="-128"/>
              </a:rPr>
              <a:t>ゼウス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A19B2A5-5571-C187-CD14-4DEE6AD16E85}"/>
              </a:ext>
            </a:extLst>
          </p:cNvPr>
          <p:cNvSpPr txBox="1"/>
          <p:nvPr/>
        </p:nvSpPr>
        <p:spPr>
          <a:xfrm>
            <a:off x="3232638" y="3552469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>
                <a:latin typeface="Meiryo" panose="020B0604030504040204" pitchFamily="34" charset="-128"/>
                <a:ea typeface="Meiryo" panose="020B0604030504040204" pitchFamily="34" charset="-128"/>
              </a:rPr>
              <a:t>ヘラクレス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1129A9C-B7A9-E856-41AE-FB1342C6D66A}"/>
              </a:ext>
            </a:extLst>
          </p:cNvPr>
          <p:cNvSpPr txBox="1"/>
          <p:nvPr/>
        </p:nvSpPr>
        <p:spPr>
          <a:xfrm>
            <a:off x="6865391" y="3669221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>
                <a:latin typeface="Meiryo" panose="020B0604030504040204" pitchFamily="34" charset="-128"/>
                <a:ea typeface="Meiryo" panose="020B0604030504040204" pitchFamily="34" charset="-128"/>
              </a:rPr>
              <a:t>イピクレス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CAF02D-7D23-3906-4B0A-7B5E50C562CB}"/>
              </a:ext>
            </a:extLst>
          </p:cNvPr>
          <p:cNvSpPr txBox="1"/>
          <p:nvPr/>
        </p:nvSpPr>
        <p:spPr>
          <a:xfrm>
            <a:off x="3304163" y="4494179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>
                <a:latin typeface="Meiryo" panose="020B0604030504040204" pitchFamily="34" charset="-128"/>
                <a:ea typeface="Meiryo" panose="020B0604030504040204" pitchFamily="34" charset="-128"/>
              </a:rPr>
              <a:t>ヘラの誉れ</a:t>
            </a:r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2B08107D-039A-DDFB-0621-206950504DCE}"/>
              </a:ext>
            </a:extLst>
          </p:cNvPr>
          <p:cNvSpPr/>
          <p:nvPr/>
        </p:nvSpPr>
        <p:spPr>
          <a:xfrm>
            <a:off x="4267201" y="3186113"/>
            <a:ext cx="3929063" cy="385762"/>
          </a:xfrm>
          <a:custGeom>
            <a:avLst/>
            <a:gdLst>
              <a:gd name="connsiteX0" fmla="*/ 14288 w 3929063"/>
              <a:gd name="connsiteY0" fmla="*/ 314325 h 385762"/>
              <a:gd name="connsiteX1" fmla="*/ 0 w 3929063"/>
              <a:gd name="connsiteY1" fmla="*/ 14287 h 385762"/>
              <a:gd name="connsiteX2" fmla="*/ 3929063 w 3929063"/>
              <a:gd name="connsiteY2" fmla="*/ 0 h 385762"/>
              <a:gd name="connsiteX3" fmla="*/ 3914775 w 3929063"/>
              <a:gd name="connsiteY3" fmla="*/ 385762 h 3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9063" h="385762">
                <a:moveTo>
                  <a:pt x="14288" y="314325"/>
                </a:moveTo>
                <a:lnTo>
                  <a:pt x="0" y="14287"/>
                </a:lnTo>
                <a:lnTo>
                  <a:pt x="3929063" y="0"/>
                </a:lnTo>
                <a:lnTo>
                  <a:pt x="3914775" y="385762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62DB3D47-9FAE-1822-F68D-D3594E20FA9C}"/>
              </a:ext>
            </a:extLst>
          </p:cNvPr>
          <p:cNvCxnSpPr/>
          <p:nvPr/>
        </p:nvCxnSpPr>
        <p:spPr>
          <a:xfrm flipV="1">
            <a:off x="5924514" y="2921875"/>
            <a:ext cx="0" cy="264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186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0B33DE9-3068-1EF9-8033-9F7C78AE6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12352"/>
            <a:ext cx="7772400" cy="564161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846B3C-E279-620E-7912-0ED730FE6B10}"/>
              </a:ext>
            </a:extLst>
          </p:cNvPr>
          <p:cNvSpPr txBox="1"/>
          <p:nvPr/>
        </p:nvSpPr>
        <p:spPr>
          <a:xfrm>
            <a:off x="2060280" y="230494"/>
            <a:ext cx="8071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(</a:t>
            </a:r>
            <a:r>
              <a:rPr kumimoji="1" lang="ja-JP" altLang="en-US" sz="2400"/>
              <a:t>学名：</a:t>
            </a:r>
            <a:r>
              <a:rPr kumimoji="1" lang="en-US" altLang="ja-JP" sz="2400" dirty="0"/>
              <a:t>Leo</a:t>
            </a:r>
            <a:r>
              <a:rPr kumimoji="1" lang="ja-JP" altLang="en-US" sz="2400"/>
              <a:t> </a:t>
            </a:r>
            <a:r>
              <a:rPr kumimoji="1" lang="en-US" altLang="ja-JP" sz="2400" dirty="0"/>
              <a:t>, </a:t>
            </a:r>
            <a:r>
              <a:rPr kumimoji="1" lang="ja-JP" altLang="en-US" sz="2400"/>
              <a:t>英語：</a:t>
            </a:r>
            <a:r>
              <a:rPr kumimoji="1" lang="en-US" altLang="ja-JP" sz="2400" dirty="0"/>
              <a:t>Lion, </a:t>
            </a:r>
            <a:r>
              <a:rPr kumimoji="1" lang="ja-JP" altLang="en-US" sz="2400"/>
              <a:t>ギリシア神話：ネメアのライオン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CC98C51-DEFE-C158-D817-62E29868DE5C}"/>
              </a:ext>
            </a:extLst>
          </p:cNvPr>
          <p:cNvSpPr txBox="1"/>
          <p:nvPr/>
        </p:nvSpPr>
        <p:spPr>
          <a:xfrm>
            <a:off x="7251680" y="692158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ヘラクレスによって退治された</a:t>
            </a:r>
          </a:p>
        </p:txBody>
      </p:sp>
    </p:spTree>
    <p:extLst>
      <p:ext uri="{BB962C8B-B14F-4D97-AF65-F5344CB8AC3E}">
        <p14:creationId xmlns:p14="http://schemas.microsoft.com/office/powerpoint/2010/main" val="2455581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1826FFA-C9B9-0D99-FB6C-B5D2D1E24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532" y="0"/>
            <a:ext cx="4788545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10E86E-0D57-C07E-80CB-D3B3F4BB6F94}"/>
              </a:ext>
            </a:extLst>
          </p:cNvPr>
          <p:cNvSpPr txBox="1"/>
          <p:nvPr/>
        </p:nvSpPr>
        <p:spPr>
          <a:xfrm>
            <a:off x="2370307" y="1731523"/>
            <a:ext cx="2723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出典</a:t>
            </a:r>
            <a:endParaRPr kumimoji="1" lang="en-US" altLang="ja-JP" dirty="0"/>
          </a:p>
          <a:p>
            <a:r>
              <a:rPr kumimoji="1" lang="ja-JP" altLang="en-US"/>
              <a:t>フラムスチード天球図譜</a:t>
            </a:r>
            <a:endParaRPr kumimoji="1" lang="en-US" altLang="ja-JP" dirty="0"/>
          </a:p>
          <a:p>
            <a:r>
              <a:rPr kumimoji="1" lang="en-US" altLang="ja-JP" dirty="0"/>
              <a:t>Linda</a:t>
            </a:r>
            <a:r>
              <a:rPr kumimoji="1" lang="ja-JP" altLang="en-US"/>
              <a:t> </a:t>
            </a:r>
            <a:r>
              <a:rPr kumimoji="1" lang="en-US" altLang="ja-JP" dirty="0"/>
              <a:t>Library </a:t>
            </a:r>
            <a:r>
              <a:rPr kumimoji="1" lang="ja-JP" altLang="en-US"/>
              <a:t>所蔵</a:t>
            </a:r>
          </a:p>
        </p:txBody>
      </p:sp>
    </p:spTree>
    <p:extLst>
      <p:ext uri="{BB962C8B-B14F-4D97-AF65-F5344CB8AC3E}">
        <p14:creationId xmlns:p14="http://schemas.microsoft.com/office/powerpoint/2010/main" val="3100497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C750975-9DA2-B4C9-B360-6D79381D8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895" y="1128714"/>
            <a:ext cx="7796325" cy="572928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9B0D415-721E-7D12-D500-BD25B772935E}"/>
              </a:ext>
            </a:extLst>
          </p:cNvPr>
          <p:cNvSpPr txBox="1"/>
          <p:nvPr/>
        </p:nvSpPr>
        <p:spPr>
          <a:xfrm>
            <a:off x="2652714" y="242889"/>
            <a:ext cx="7216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latin typeface="Meiryo" panose="020B0604030504040204" pitchFamily="34" charset="-128"/>
                <a:ea typeface="Meiryo" panose="020B0604030504040204" pitchFamily="34" charset="-128"/>
              </a:rPr>
              <a:t>かに</a:t>
            </a:r>
            <a:r>
              <a:rPr kumimoji="1" lang="en-US" altLang="ja-JP" sz="3200" dirty="0">
                <a:latin typeface="Meiryo" panose="020B0604030504040204" pitchFamily="34" charset="-128"/>
                <a:ea typeface="Meiryo" panose="020B0604030504040204" pitchFamily="34" charset="-128"/>
              </a:rPr>
              <a:t>, </a:t>
            </a:r>
            <a:r>
              <a:rPr kumimoji="1" lang="ja-JP" altLang="en-US" sz="3200">
                <a:latin typeface="Meiryo" panose="020B0604030504040204" pitchFamily="34" charset="-128"/>
                <a:ea typeface="Meiryo" panose="020B0604030504040204" pitchFamily="34" charset="-128"/>
              </a:rPr>
              <a:t>学名：</a:t>
            </a:r>
            <a:r>
              <a:rPr kumimoji="1" lang="en-US" altLang="ja-JP" sz="3200" dirty="0">
                <a:latin typeface="Meiryo" panose="020B0604030504040204" pitchFamily="34" charset="-128"/>
                <a:ea typeface="Meiryo" panose="020B0604030504040204" pitchFamily="34" charset="-128"/>
              </a:rPr>
              <a:t>Cancer,</a:t>
            </a:r>
            <a:r>
              <a:rPr kumimoji="1" lang="ja-JP" altLang="en-US" sz="3200">
                <a:latin typeface="Meiryo" panose="020B0604030504040204" pitchFamily="34" charset="-128"/>
                <a:ea typeface="Meiryo" panose="020B0604030504040204" pitchFamily="34" charset="-128"/>
              </a:rPr>
              <a:t>ドイツ語</a:t>
            </a:r>
            <a:r>
              <a:rPr kumimoji="1" lang="en-US" altLang="ja-JP" sz="3200" dirty="0">
                <a:latin typeface="Meiryo" panose="020B0604030504040204" pitchFamily="34" charset="-128"/>
                <a:ea typeface="Meiryo" panose="020B0604030504040204" pitchFamily="34" charset="-128"/>
              </a:rPr>
              <a:t>: Krebs </a:t>
            </a:r>
            <a:endParaRPr kumimoji="1" lang="ja-JP" altLang="en-US" sz="32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9511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2E22B97-C917-3BD2-E357-0443DBA69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0"/>
            <a:ext cx="9139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E61865-71B0-DB70-0AC3-4B14C43CA9D3}"/>
              </a:ext>
            </a:extLst>
          </p:cNvPr>
          <p:cNvSpPr txBox="1"/>
          <p:nvPr/>
        </p:nvSpPr>
        <p:spPr>
          <a:xfrm>
            <a:off x="2166937" y="400051"/>
            <a:ext cx="8266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latin typeface="Meiryo" panose="020B0604030504040204" pitchFamily="34" charset="-128"/>
                <a:ea typeface="Meiryo" panose="020B0604030504040204" pitchFamily="34" charset="-128"/>
              </a:rPr>
              <a:t>ギリシア語：</a:t>
            </a:r>
            <a:r>
              <a:rPr kumimoji="1" lang="en-US" altLang="ja-JP" sz="3200" dirty="0" err="1">
                <a:latin typeface="Meiryo" panose="020B0604030504040204" pitchFamily="34" charset="-128"/>
                <a:ea typeface="Meiryo" panose="020B0604030504040204" pitchFamily="34" charset="-128"/>
              </a:rPr>
              <a:t>Υδρ</a:t>
            </a:r>
            <a:r>
              <a:rPr kumimoji="1" lang="en-US" altLang="ja-JP" sz="3200" dirty="0">
                <a:latin typeface="Meiryo" panose="020B0604030504040204" pitchFamily="34" charset="-128"/>
                <a:ea typeface="Meiryo" panose="020B0604030504040204" pitchFamily="34" charset="-128"/>
              </a:rPr>
              <a:t>α , </a:t>
            </a:r>
            <a:r>
              <a:rPr kumimoji="1" lang="ja-JP" altLang="en-US" sz="3200">
                <a:latin typeface="Meiryo" panose="020B0604030504040204" pitchFamily="34" charset="-128"/>
                <a:ea typeface="Meiryo" panose="020B0604030504040204" pitchFamily="34" charset="-128"/>
              </a:rPr>
              <a:t>ヒュドラ　</a:t>
            </a:r>
            <a:r>
              <a:rPr kumimoji="1" lang="en-US" altLang="ja-JP" sz="3200" dirty="0">
                <a:latin typeface="Meiryo" panose="020B0604030504040204" pitchFamily="34" charset="-128"/>
                <a:ea typeface="Meiryo" panose="020B0604030504040204" pitchFamily="34" charset="-128"/>
              </a:rPr>
              <a:t>Hydra </a:t>
            </a:r>
            <a:r>
              <a:rPr kumimoji="1" lang="ja-JP" altLang="en-US" sz="3200">
                <a:latin typeface="Meiryo" panose="020B0604030504040204" pitchFamily="34" charset="-128"/>
                <a:ea typeface="Meiryo" panose="020B0604030504040204" pitchFamily="34" charset="-128"/>
              </a:rPr>
              <a:t>水蛇</a:t>
            </a:r>
          </a:p>
        </p:txBody>
      </p:sp>
    </p:spTree>
    <p:extLst>
      <p:ext uri="{BB962C8B-B14F-4D97-AF65-F5344CB8AC3E}">
        <p14:creationId xmlns:p14="http://schemas.microsoft.com/office/powerpoint/2010/main" val="2607962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6054C79-4B1C-2A20-8818-FCC0AA01F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837" y="1023142"/>
            <a:ext cx="7772400" cy="569301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1C5FF87-C299-8902-D3FA-D72898AF8788}"/>
              </a:ext>
            </a:extLst>
          </p:cNvPr>
          <p:cNvSpPr txBox="1"/>
          <p:nvPr/>
        </p:nvSpPr>
        <p:spPr>
          <a:xfrm>
            <a:off x="2166937" y="400051"/>
            <a:ext cx="8266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latin typeface="Meiryo" panose="020B0604030504040204" pitchFamily="34" charset="-128"/>
                <a:ea typeface="Meiryo" panose="020B0604030504040204" pitchFamily="34" charset="-128"/>
              </a:rPr>
              <a:t>ギリシア語：</a:t>
            </a:r>
            <a:r>
              <a:rPr kumimoji="1" lang="en-US" altLang="ja-JP" sz="3200" dirty="0" err="1">
                <a:latin typeface="Meiryo" panose="020B0604030504040204" pitchFamily="34" charset="-128"/>
                <a:ea typeface="Meiryo" panose="020B0604030504040204" pitchFamily="34" charset="-128"/>
              </a:rPr>
              <a:t>Υδρ</a:t>
            </a:r>
            <a:r>
              <a:rPr kumimoji="1" lang="en-US" altLang="ja-JP" sz="3200" dirty="0">
                <a:latin typeface="Meiryo" panose="020B0604030504040204" pitchFamily="34" charset="-128"/>
                <a:ea typeface="Meiryo" panose="020B0604030504040204" pitchFamily="34" charset="-128"/>
              </a:rPr>
              <a:t>α , </a:t>
            </a:r>
            <a:r>
              <a:rPr kumimoji="1" lang="ja-JP" altLang="en-US" sz="3200">
                <a:latin typeface="Meiryo" panose="020B0604030504040204" pitchFamily="34" charset="-128"/>
                <a:ea typeface="Meiryo" panose="020B0604030504040204" pitchFamily="34" charset="-128"/>
              </a:rPr>
              <a:t>ヒュドラ　</a:t>
            </a:r>
            <a:r>
              <a:rPr kumimoji="1" lang="en-US" altLang="ja-JP" sz="3200" dirty="0">
                <a:latin typeface="Meiryo" panose="020B0604030504040204" pitchFamily="34" charset="-128"/>
                <a:ea typeface="Meiryo" panose="020B0604030504040204" pitchFamily="34" charset="-128"/>
              </a:rPr>
              <a:t>Hydra </a:t>
            </a:r>
            <a:r>
              <a:rPr kumimoji="1" lang="ja-JP" altLang="en-US" sz="3200">
                <a:latin typeface="Meiryo" panose="020B0604030504040204" pitchFamily="34" charset="-128"/>
                <a:ea typeface="Meiryo" panose="020B0604030504040204" pitchFamily="34" charset="-128"/>
              </a:rPr>
              <a:t>水蛇</a:t>
            </a:r>
          </a:p>
        </p:txBody>
      </p:sp>
    </p:spTree>
    <p:extLst>
      <p:ext uri="{BB962C8B-B14F-4D97-AF65-F5344CB8AC3E}">
        <p14:creationId xmlns:p14="http://schemas.microsoft.com/office/powerpoint/2010/main" val="1362551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124</TotalTime>
  <Words>108</Words>
  <Application>Microsoft Macintosh PowerPoint</Application>
  <PresentationFormat>ワイド画面</PresentationFormat>
  <Paragraphs>35</Paragraphs>
  <Slides>10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Meiryo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晋平 柴田</dc:creator>
  <cp:lastModifiedBy>宇宙 柴田</cp:lastModifiedBy>
  <cp:revision>5</cp:revision>
  <dcterms:created xsi:type="dcterms:W3CDTF">2025-04-05T12:07:09Z</dcterms:created>
  <dcterms:modified xsi:type="dcterms:W3CDTF">2025-04-17T05:52:37Z</dcterms:modified>
</cp:coreProperties>
</file>