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256" r:id="rId2"/>
    <p:sldId id="257" r:id="rId3"/>
    <p:sldId id="259"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04" d="100"/>
          <a:sy n="104"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4CB48-4933-B14A-8E80-BF3B5410EF20}" type="datetimeFigureOut">
              <a:rPr kumimoji="1" lang="ja-JP" altLang="en-US" smtClean="0"/>
              <a:t>2025/10/11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5FD92-57DF-6C4F-B141-EA069A1C4DF1}" type="slidenum">
              <a:rPr kumimoji="1" lang="ja-JP" altLang="en-US" smtClean="0"/>
              <a:t>‹#›</a:t>
            </a:fld>
            <a:endParaRPr kumimoji="1" lang="ja-JP" altLang="en-US"/>
          </a:p>
        </p:txBody>
      </p:sp>
    </p:spTree>
    <p:extLst>
      <p:ext uri="{BB962C8B-B14F-4D97-AF65-F5344CB8AC3E}">
        <p14:creationId xmlns:p14="http://schemas.microsoft.com/office/powerpoint/2010/main" val="68069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F5FD92-57DF-6C4F-B141-EA069A1C4DF1}" type="slidenum">
              <a:rPr kumimoji="1" lang="ja-JP" altLang="en-US" smtClean="0"/>
              <a:t>4</a:t>
            </a:fld>
            <a:endParaRPr kumimoji="1" lang="ja-JP" altLang="en-US"/>
          </a:p>
        </p:txBody>
      </p:sp>
    </p:spTree>
    <p:extLst>
      <p:ext uri="{BB962C8B-B14F-4D97-AF65-F5344CB8AC3E}">
        <p14:creationId xmlns:p14="http://schemas.microsoft.com/office/powerpoint/2010/main" val="43024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1251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99276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277304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231049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261102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9066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182987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390869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3376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327765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392BC7-E8A1-B348-A409-72620787825A}" type="datetimeFigureOut">
              <a:rPr kumimoji="1" lang="ja-JP" altLang="en-US" smtClean="0"/>
              <a:t>2025/10/11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218288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92BC7-E8A1-B348-A409-72620787825A}" type="datetimeFigureOut">
              <a:rPr kumimoji="1" lang="ja-JP" altLang="en-US" smtClean="0"/>
              <a:t>2025/10/11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A5687-3450-0248-BCCC-4CD76630CA46}" type="slidenum">
              <a:rPr kumimoji="1" lang="ja-JP" altLang="en-US" smtClean="0"/>
              <a:t>‹#›</a:t>
            </a:fld>
            <a:endParaRPr kumimoji="1" lang="ja-JP" altLang="en-US"/>
          </a:p>
        </p:txBody>
      </p:sp>
    </p:spTree>
    <p:extLst>
      <p:ext uri="{BB962C8B-B14F-4D97-AF65-F5344CB8AC3E}">
        <p14:creationId xmlns:p14="http://schemas.microsoft.com/office/powerpoint/2010/main" val="3032976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F4DFA2A-514A-E259-8124-11D20A94DE19}"/>
              </a:ext>
            </a:extLst>
          </p:cNvPr>
          <p:cNvSpPr txBox="1"/>
          <p:nvPr/>
        </p:nvSpPr>
        <p:spPr>
          <a:xfrm>
            <a:off x="3145971" y="5830278"/>
            <a:ext cx="6096000" cy="923330"/>
          </a:xfrm>
          <a:prstGeom prst="rect">
            <a:avLst/>
          </a:prstGeom>
          <a:noFill/>
        </p:spPr>
        <p:txBody>
          <a:bodyPr wrap="square">
            <a:spAutoFit/>
          </a:bodyPr>
          <a:lstStyle/>
          <a:p>
            <a:r>
              <a:rPr lang="ja-JP" altLang="en-US" b="0" i="0" u="none" strike="noStrike">
                <a:solidFill>
                  <a:srgbClr val="666666"/>
                </a:solidFill>
                <a:effectLst/>
                <a:latin typeface="Yu Gothic Medium" panose="020B0400000000000000" pitchFamily="34" charset="-128"/>
                <a:ea typeface="Yu Gothic Medium" panose="020B0400000000000000" pitchFamily="34" charset="-128"/>
              </a:rPr>
              <a:t>金沢産「かぶら寿し」から分離された乳酸菌 </a:t>
            </a:r>
            <a:r>
              <a:rPr lang="en" altLang="ja-JP" b="0" i="0" u="none" strike="noStrike" dirty="0" err="1">
                <a:solidFill>
                  <a:srgbClr val="666666"/>
                </a:solidFill>
                <a:effectLst/>
                <a:latin typeface="Yu Gothic Medium" panose="020B0400000000000000" pitchFamily="34" charset="-128"/>
                <a:ea typeface="Yu Gothic Medium" panose="020B0400000000000000" pitchFamily="34" charset="-128"/>
              </a:rPr>
              <a:t>Latilactobacillus</a:t>
            </a:r>
            <a:r>
              <a:rPr lang="en" altLang="ja-JP" b="0" i="0" u="none" strike="noStrike" dirty="0">
                <a:solidFill>
                  <a:srgbClr val="666666"/>
                </a:solidFill>
                <a:effectLst/>
                <a:latin typeface="Yu Gothic Medium" panose="020B0400000000000000" pitchFamily="34" charset="-128"/>
                <a:ea typeface="Yu Gothic Medium" panose="020B0400000000000000" pitchFamily="34" charset="-128"/>
              </a:rPr>
              <a:t> </a:t>
            </a:r>
            <a:r>
              <a:rPr lang="en" altLang="ja-JP" b="0" i="0" u="none" strike="noStrike" dirty="0" err="1">
                <a:solidFill>
                  <a:srgbClr val="666666"/>
                </a:solidFill>
                <a:effectLst/>
                <a:latin typeface="Yu Gothic Medium" panose="020B0400000000000000" pitchFamily="34" charset="-128"/>
                <a:ea typeface="Yu Gothic Medium" panose="020B0400000000000000" pitchFamily="34" charset="-128"/>
              </a:rPr>
              <a:t>sakei</a:t>
            </a:r>
            <a:r>
              <a:rPr lang="en" altLang="ja-JP" b="0" i="0" u="none" strike="noStrike" dirty="0">
                <a:solidFill>
                  <a:srgbClr val="666666"/>
                </a:solidFill>
                <a:effectLst/>
                <a:latin typeface="Yu Gothic Medium" panose="020B0400000000000000" pitchFamily="34" charset="-128"/>
                <a:ea typeface="Yu Gothic Medium" panose="020B0400000000000000" pitchFamily="34" charset="-128"/>
              </a:rPr>
              <a:t> </a:t>
            </a:r>
            <a:r>
              <a:rPr lang="ja-JP" altLang="en-US" b="0" i="0" u="none" strike="noStrike">
                <a:solidFill>
                  <a:srgbClr val="666666"/>
                </a:solidFill>
                <a:effectLst/>
                <a:latin typeface="Yu Gothic Medium" panose="020B0400000000000000" pitchFamily="34" charset="-128"/>
                <a:ea typeface="Yu Gothic Medium" panose="020B0400000000000000" pitchFamily="34" charset="-128"/>
              </a:rPr>
              <a:t>の電子顕微鏡像（石川県立大学 古賀 博則 名誉教授 撮影</a:t>
            </a:r>
            <a:r>
              <a:rPr lang="en-US" altLang="ja-JP" b="0" i="0" u="none" strike="noStrike" dirty="0">
                <a:solidFill>
                  <a:srgbClr val="666666"/>
                </a:solidFill>
                <a:effectLst/>
                <a:latin typeface="Yu Gothic Medium" panose="020B0400000000000000" pitchFamily="34" charset="-128"/>
                <a:ea typeface="Yu Gothic Medium" panose="020B0400000000000000" pitchFamily="34" charset="-128"/>
              </a:rPr>
              <a:t>)</a:t>
            </a:r>
            <a:endParaRPr lang="ja-JP" altLang="en-US"/>
          </a:p>
        </p:txBody>
      </p:sp>
      <p:pic>
        <p:nvPicPr>
          <p:cNvPr id="1026" name="Picture 2" descr="金沢産「かぶら寿し」から分離された乳酸菌 Latilactobacillus sakei の電子顕微鏡像（石川県立大学 古賀 博則 名誉教授 撮影)">
            <a:extLst>
              <a:ext uri="{FF2B5EF4-FFF2-40B4-BE49-F238E27FC236}">
                <a16:creationId xmlns:a16="http://schemas.microsoft.com/office/drawing/2014/main" id="{1F724125-807D-0354-23CC-928DF69B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126" y="104392"/>
            <a:ext cx="7567473" cy="569012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17EA6AF-6E0A-4018-DEB4-07629ED62535}"/>
              </a:ext>
            </a:extLst>
          </p:cNvPr>
          <p:cNvSpPr txBox="1"/>
          <p:nvPr/>
        </p:nvSpPr>
        <p:spPr>
          <a:xfrm>
            <a:off x="250371" y="304800"/>
            <a:ext cx="2031325" cy="1477328"/>
          </a:xfrm>
          <a:prstGeom prst="rect">
            <a:avLst/>
          </a:prstGeom>
          <a:noFill/>
        </p:spPr>
        <p:txBody>
          <a:bodyPr wrap="none" rtlCol="0">
            <a:spAutoFit/>
          </a:bodyPr>
          <a:lstStyle/>
          <a:p>
            <a:r>
              <a:rPr kumimoji="1" lang="ja-JP" altLang="en-US"/>
              <a:t>ミクロン</a:t>
            </a:r>
            <a:endParaRPr kumimoji="1" lang="en-US" altLang="ja-JP" dirty="0"/>
          </a:p>
          <a:p>
            <a:r>
              <a:rPr kumimoji="1" lang="ja-JP" altLang="en-US"/>
              <a:t>フランス語</a:t>
            </a:r>
            <a:endParaRPr kumimoji="1" lang="en-US" altLang="ja-JP" dirty="0"/>
          </a:p>
          <a:p>
            <a:r>
              <a:rPr kumimoji="1" lang="ja-JP" altLang="en-US"/>
              <a:t>マクロン</a:t>
            </a:r>
            <a:r>
              <a:rPr kumimoji="1" lang="en-US" altLang="ja-JP" dirty="0"/>
              <a:t>?</a:t>
            </a:r>
          </a:p>
          <a:p>
            <a:r>
              <a:rPr kumimoji="1" lang="ja-JP" altLang="en-US"/>
              <a:t>マイクロメートル</a:t>
            </a:r>
            <a:endParaRPr kumimoji="1" lang="en-US" altLang="ja-JP" dirty="0"/>
          </a:p>
          <a:p>
            <a:r>
              <a:rPr kumimoji="1" lang="en-US" altLang="ja-JP" dirty="0" err="1"/>
              <a:t>μm</a:t>
            </a:r>
            <a:r>
              <a:rPr kumimoji="1" lang="en-US" altLang="ja-JP" dirty="0"/>
              <a:t> =1,ooo,ooom</a:t>
            </a:r>
            <a:endParaRPr kumimoji="1" lang="ja-JP" altLang="en-US"/>
          </a:p>
        </p:txBody>
      </p:sp>
    </p:spTree>
    <p:extLst>
      <p:ext uri="{BB962C8B-B14F-4D97-AF65-F5344CB8AC3E}">
        <p14:creationId xmlns:p14="http://schemas.microsoft.com/office/powerpoint/2010/main" val="160303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フリーフォーム 5">
            <a:extLst>
              <a:ext uri="{FF2B5EF4-FFF2-40B4-BE49-F238E27FC236}">
                <a16:creationId xmlns:a16="http://schemas.microsoft.com/office/drawing/2014/main" id="{C80F13C5-A273-1AAA-BAFC-6D3C9E9AE766}"/>
              </a:ext>
            </a:extLst>
          </p:cNvPr>
          <p:cNvSpPr/>
          <p:nvPr/>
        </p:nvSpPr>
        <p:spPr>
          <a:xfrm>
            <a:off x="597243" y="3812060"/>
            <a:ext cx="2887362" cy="690201"/>
          </a:xfrm>
          <a:custGeom>
            <a:avLst/>
            <a:gdLst>
              <a:gd name="connsiteX0" fmla="*/ 0 w 1754660"/>
              <a:gd name="connsiteY0" fmla="*/ 913264 h 1477924"/>
              <a:gd name="connsiteX1" fmla="*/ 518984 w 1754660"/>
              <a:gd name="connsiteY1" fmla="*/ 11221 h 1477924"/>
              <a:gd name="connsiteX2" fmla="*/ 1210962 w 1754660"/>
              <a:gd name="connsiteY2" fmla="*/ 1469318 h 1477924"/>
              <a:gd name="connsiteX3" fmla="*/ 1754660 w 1754660"/>
              <a:gd name="connsiteY3" fmla="*/ 505491 h 1477924"/>
            </a:gdLst>
            <a:ahLst/>
            <a:cxnLst>
              <a:cxn ang="0">
                <a:pos x="connsiteX0" y="connsiteY0"/>
              </a:cxn>
              <a:cxn ang="0">
                <a:pos x="connsiteX1" y="connsiteY1"/>
              </a:cxn>
              <a:cxn ang="0">
                <a:pos x="connsiteX2" y="connsiteY2"/>
              </a:cxn>
              <a:cxn ang="0">
                <a:pos x="connsiteX3" y="connsiteY3"/>
              </a:cxn>
            </a:cxnLst>
            <a:rect l="l" t="t" r="r" b="b"/>
            <a:pathLst>
              <a:path w="1754660" h="1477924">
                <a:moveTo>
                  <a:pt x="0" y="913264"/>
                </a:moveTo>
                <a:cubicBezTo>
                  <a:pt x="158578" y="415904"/>
                  <a:pt x="317157" y="-81455"/>
                  <a:pt x="518984" y="11221"/>
                </a:cubicBezTo>
                <a:cubicBezTo>
                  <a:pt x="720811" y="103897"/>
                  <a:pt x="1005016" y="1386940"/>
                  <a:pt x="1210962" y="1469318"/>
                </a:cubicBezTo>
                <a:cubicBezTo>
                  <a:pt x="1416908" y="1551696"/>
                  <a:pt x="1585784" y="1028593"/>
                  <a:pt x="1754660" y="505491"/>
                </a:cubicBezTo>
              </a:path>
            </a:pathLst>
          </a:cu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a:extLst>
              <a:ext uri="{FF2B5EF4-FFF2-40B4-BE49-F238E27FC236}">
                <a16:creationId xmlns:a16="http://schemas.microsoft.com/office/drawing/2014/main" id="{68A47B17-D9F5-8A3E-BA8D-BE7024DC0570}"/>
              </a:ext>
            </a:extLst>
          </p:cNvPr>
          <p:cNvSpPr/>
          <p:nvPr/>
        </p:nvSpPr>
        <p:spPr>
          <a:xfrm>
            <a:off x="5626443" y="3572323"/>
            <a:ext cx="1754660" cy="1153947"/>
          </a:xfrm>
          <a:custGeom>
            <a:avLst/>
            <a:gdLst>
              <a:gd name="connsiteX0" fmla="*/ 0 w 1754660"/>
              <a:gd name="connsiteY0" fmla="*/ 913264 h 1477924"/>
              <a:gd name="connsiteX1" fmla="*/ 518984 w 1754660"/>
              <a:gd name="connsiteY1" fmla="*/ 11221 h 1477924"/>
              <a:gd name="connsiteX2" fmla="*/ 1210962 w 1754660"/>
              <a:gd name="connsiteY2" fmla="*/ 1469318 h 1477924"/>
              <a:gd name="connsiteX3" fmla="*/ 1754660 w 1754660"/>
              <a:gd name="connsiteY3" fmla="*/ 505491 h 1477924"/>
            </a:gdLst>
            <a:ahLst/>
            <a:cxnLst>
              <a:cxn ang="0">
                <a:pos x="connsiteX0" y="connsiteY0"/>
              </a:cxn>
              <a:cxn ang="0">
                <a:pos x="connsiteX1" y="connsiteY1"/>
              </a:cxn>
              <a:cxn ang="0">
                <a:pos x="connsiteX2" y="connsiteY2"/>
              </a:cxn>
              <a:cxn ang="0">
                <a:pos x="connsiteX3" y="connsiteY3"/>
              </a:cxn>
            </a:cxnLst>
            <a:rect l="l" t="t" r="r" b="b"/>
            <a:pathLst>
              <a:path w="1754660" h="1477924">
                <a:moveTo>
                  <a:pt x="0" y="913264"/>
                </a:moveTo>
                <a:cubicBezTo>
                  <a:pt x="158578" y="415904"/>
                  <a:pt x="317157" y="-81455"/>
                  <a:pt x="518984" y="11221"/>
                </a:cubicBezTo>
                <a:cubicBezTo>
                  <a:pt x="720811" y="103897"/>
                  <a:pt x="1005016" y="1386940"/>
                  <a:pt x="1210962" y="1469318"/>
                </a:cubicBezTo>
                <a:cubicBezTo>
                  <a:pt x="1416908" y="1551696"/>
                  <a:pt x="1585784" y="1028593"/>
                  <a:pt x="1754660" y="505491"/>
                </a:cubicBezTo>
              </a:path>
            </a:pathLst>
          </a:cu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a:extLst>
              <a:ext uri="{FF2B5EF4-FFF2-40B4-BE49-F238E27FC236}">
                <a16:creationId xmlns:a16="http://schemas.microsoft.com/office/drawing/2014/main" id="{57421CA3-606E-EC9C-B462-84CCB022E5E2}"/>
              </a:ext>
            </a:extLst>
          </p:cNvPr>
          <p:cNvSpPr/>
          <p:nvPr/>
        </p:nvSpPr>
        <p:spPr>
          <a:xfrm>
            <a:off x="10211164" y="3384863"/>
            <a:ext cx="832022" cy="1477924"/>
          </a:xfrm>
          <a:custGeom>
            <a:avLst/>
            <a:gdLst>
              <a:gd name="connsiteX0" fmla="*/ 0 w 1754660"/>
              <a:gd name="connsiteY0" fmla="*/ 913264 h 1477924"/>
              <a:gd name="connsiteX1" fmla="*/ 518984 w 1754660"/>
              <a:gd name="connsiteY1" fmla="*/ 11221 h 1477924"/>
              <a:gd name="connsiteX2" fmla="*/ 1210962 w 1754660"/>
              <a:gd name="connsiteY2" fmla="*/ 1469318 h 1477924"/>
              <a:gd name="connsiteX3" fmla="*/ 1754660 w 1754660"/>
              <a:gd name="connsiteY3" fmla="*/ 505491 h 1477924"/>
            </a:gdLst>
            <a:ahLst/>
            <a:cxnLst>
              <a:cxn ang="0">
                <a:pos x="connsiteX0" y="connsiteY0"/>
              </a:cxn>
              <a:cxn ang="0">
                <a:pos x="connsiteX1" y="connsiteY1"/>
              </a:cxn>
              <a:cxn ang="0">
                <a:pos x="connsiteX2" y="connsiteY2"/>
              </a:cxn>
              <a:cxn ang="0">
                <a:pos x="connsiteX3" y="connsiteY3"/>
              </a:cxn>
            </a:cxnLst>
            <a:rect l="l" t="t" r="r" b="b"/>
            <a:pathLst>
              <a:path w="1754660" h="1477924">
                <a:moveTo>
                  <a:pt x="0" y="913264"/>
                </a:moveTo>
                <a:cubicBezTo>
                  <a:pt x="158578" y="415904"/>
                  <a:pt x="317157" y="-81455"/>
                  <a:pt x="518984" y="11221"/>
                </a:cubicBezTo>
                <a:cubicBezTo>
                  <a:pt x="720811" y="103897"/>
                  <a:pt x="1005016" y="1386940"/>
                  <a:pt x="1210962" y="1469318"/>
                </a:cubicBezTo>
                <a:cubicBezTo>
                  <a:pt x="1416908" y="1551696"/>
                  <a:pt x="1585784" y="1028593"/>
                  <a:pt x="1754660" y="505491"/>
                </a:cubicBezTo>
              </a:path>
            </a:pathLst>
          </a:cu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矢印 9">
            <a:extLst>
              <a:ext uri="{FF2B5EF4-FFF2-40B4-BE49-F238E27FC236}">
                <a16:creationId xmlns:a16="http://schemas.microsoft.com/office/drawing/2014/main" id="{AD34A7CA-297C-D22B-537E-DCE3FBCF1FB2}"/>
              </a:ext>
            </a:extLst>
          </p:cNvPr>
          <p:cNvSpPr/>
          <p:nvPr/>
        </p:nvSpPr>
        <p:spPr>
          <a:xfrm>
            <a:off x="9947189" y="2434282"/>
            <a:ext cx="815546" cy="40777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a:extLst>
              <a:ext uri="{FF2B5EF4-FFF2-40B4-BE49-F238E27FC236}">
                <a16:creationId xmlns:a16="http://schemas.microsoft.com/office/drawing/2014/main" id="{14242E80-0EDD-3805-52F1-C49B398DD266}"/>
              </a:ext>
            </a:extLst>
          </p:cNvPr>
          <p:cNvSpPr/>
          <p:nvPr/>
        </p:nvSpPr>
        <p:spPr>
          <a:xfrm>
            <a:off x="5688227" y="2428103"/>
            <a:ext cx="815546" cy="40777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a:extLst>
              <a:ext uri="{FF2B5EF4-FFF2-40B4-BE49-F238E27FC236}">
                <a16:creationId xmlns:a16="http://schemas.microsoft.com/office/drawing/2014/main" id="{28F966EA-9773-C7C9-13D9-7560568AC108}"/>
              </a:ext>
            </a:extLst>
          </p:cNvPr>
          <p:cNvSpPr/>
          <p:nvPr/>
        </p:nvSpPr>
        <p:spPr>
          <a:xfrm>
            <a:off x="1021492" y="2434282"/>
            <a:ext cx="815546" cy="40777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8A9C471-6F9C-7715-5797-65A5BEEFFB4D}"/>
              </a:ext>
            </a:extLst>
          </p:cNvPr>
          <p:cNvSpPr txBox="1"/>
          <p:nvPr/>
        </p:nvSpPr>
        <p:spPr>
          <a:xfrm>
            <a:off x="9848334" y="5301050"/>
            <a:ext cx="2159566" cy="523220"/>
          </a:xfrm>
          <a:prstGeom prst="rect">
            <a:avLst/>
          </a:prstGeom>
          <a:noFill/>
        </p:spPr>
        <p:txBody>
          <a:bodyPr wrap="none" rtlCol="0">
            <a:spAutoFit/>
          </a:bodyPr>
          <a:lstStyle/>
          <a:p>
            <a:r>
              <a:rPr kumimoji="1" lang="en-US" altLang="ja-JP" sz="2800" dirty="0">
                <a:solidFill>
                  <a:schemeClr val="bg1"/>
                </a:solidFill>
              </a:rPr>
              <a:t>0.5 </a:t>
            </a:r>
            <a:r>
              <a:rPr kumimoji="1" lang="ja-JP" altLang="en-US" sz="2800">
                <a:solidFill>
                  <a:schemeClr val="bg1"/>
                </a:solidFill>
              </a:rPr>
              <a:t>ミクロン</a:t>
            </a:r>
          </a:p>
        </p:txBody>
      </p:sp>
      <p:sp>
        <p:nvSpPr>
          <p:cNvPr id="14" name="テキスト ボックス 13">
            <a:extLst>
              <a:ext uri="{FF2B5EF4-FFF2-40B4-BE49-F238E27FC236}">
                <a16:creationId xmlns:a16="http://schemas.microsoft.com/office/drawing/2014/main" id="{7373180B-AB79-756E-B7F6-5D3C7909139F}"/>
              </a:ext>
            </a:extLst>
          </p:cNvPr>
          <p:cNvSpPr txBox="1"/>
          <p:nvPr/>
        </p:nvSpPr>
        <p:spPr>
          <a:xfrm>
            <a:off x="663771" y="5131561"/>
            <a:ext cx="1885453" cy="523220"/>
          </a:xfrm>
          <a:prstGeom prst="rect">
            <a:avLst/>
          </a:prstGeom>
          <a:noFill/>
        </p:spPr>
        <p:txBody>
          <a:bodyPr wrap="none" rtlCol="0">
            <a:spAutoFit/>
          </a:bodyPr>
          <a:lstStyle/>
          <a:p>
            <a:r>
              <a:rPr kumimoji="1" lang="en-US" altLang="ja-JP" sz="2800" dirty="0">
                <a:solidFill>
                  <a:schemeClr val="bg1"/>
                </a:solidFill>
              </a:rPr>
              <a:t>5 </a:t>
            </a:r>
            <a:r>
              <a:rPr kumimoji="1" lang="ja-JP" altLang="en-US" sz="2800">
                <a:solidFill>
                  <a:schemeClr val="bg1"/>
                </a:solidFill>
              </a:rPr>
              <a:t>ミクロン</a:t>
            </a:r>
          </a:p>
        </p:txBody>
      </p:sp>
      <p:sp>
        <p:nvSpPr>
          <p:cNvPr id="15" name="テキスト ボックス 14">
            <a:extLst>
              <a:ext uri="{FF2B5EF4-FFF2-40B4-BE49-F238E27FC236}">
                <a16:creationId xmlns:a16="http://schemas.microsoft.com/office/drawing/2014/main" id="{7739B5A6-0E5D-D273-0E71-FFE8CB847041}"/>
              </a:ext>
            </a:extLst>
          </p:cNvPr>
          <p:cNvSpPr txBox="1"/>
          <p:nvPr/>
        </p:nvSpPr>
        <p:spPr>
          <a:xfrm>
            <a:off x="4522573" y="525884"/>
            <a:ext cx="2954655" cy="646331"/>
          </a:xfrm>
          <a:prstGeom prst="rect">
            <a:avLst/>
          </a:prstGeom>
          <a:noFill/>
        </p:spPr>
        <p:txBody>
          <a:bodyPr wrap="none" rtlCol="0">
            <a:spAutoFit/>
          </a:bodyPr>
          <a:lstStyle/>
          <a:p>
            <a:r>
              <a:rPr kumimoji="1" lang="ja-JP" altLang="en-US" sz="3600">
                <a:solidFill>
                  <a:schemeClr val="bg1"/>
                </a:solidFill>
              </a:rPr>
              <a:t>長い旅の間に</a:t>
            </a:r>
          </a:p>
        </p:txBody>
      </p:sp>
      <p:pic>
        <p:nvPicPr>
          <p:cNvPr id="18" name="図 17">
            <a:extLst>
              <a:ext uri="{FF2B5EF4-FFF2-40B4-BE49-F238E27FC236}">
                <a16:creationId xmlns:a16="http://schemas.microsoft.com/office/drawing/2014/main" id="{E4FE20DA-6A48-E9EA-904F-38F20CFAB682}"/>
              </a:ext>
            </a:extLst>
          </p:cNvPr>
          <p:cNvPicPr>
            <a:picLocks noChangeAspect="1"/>
          </p:cNvPicPr>
          <p:nvPr/>
        </p:nvPicPr>
        <p:blipFill>
          <a:blip r:embed="rId2"/>
          <a:stretch>
            <a:fillRect/>
          </a:stretch>
        </p:blipFill>
        <p:spPr>
          <a:xfrm>
            <a:off x="11043186" y="3572323"/>
            <a:ext cx="964714" cy="690202"/>
          </a:xfrm>
          <a:prstGeom prst="ellipse">
            <a:avLst/>
          </a:prstGeom>
          <a:ln>
            <a:noFill/>
          </a:ln>
          <a:effectLst>
            <a:softEdge rad="112500"/>
          </a:effectLst>
        </p:spPr>
      </p:pic>
      <p:sp>
        <p:nvSpPr>
          <p:cNvPr id="19" name="テキスト ボックス 18">
            <a:extLst>
              <a:ext uri="{FF2B5EF4-FFF2-40B4-BE49-F238E27FC236}">
                <a16:creationId xmlns:a16="http://schemas.microsoft.com/office/drawing/2014/main" id="{E007BD2A-E22F-6FBF-789A-A021D1AD9A06}"/>
              </a:ext>
            </a:extLst>
          </p:cNvPr>
          <p:cNvSpPr txBox="1"/>
          <p:nvPr/>
        </p:nvSpPr>
        <p:spPr>
          <a:xfrm>
            <a:off x="10997878" y="3049103"/>
            <a:ext cx="902811" cy="523220"/>
          </a:xfrm>
          <a:prstGeom prst="rect">
            <a:avLst/>
          </a:prstGeom>
          <a:noFill/>
        </p:spPr>
        <p:txBody>
          <a:bodyPr wrap="none" rtlCol="0">
            <a:spAutoFit/>
          </a:bodyPr>
          <a:lstStyle/>
          <a:p>
            <a:r>
              <a:rPr kumimoji="1" lang="ja-JP" altLang="en-US" sz="2800">
                <a:solidFill>
                  <a:schemeClr val="bg1"/>
                </a:solidFill>
              </a:rPr>
              <a:t>銀河</a:t>
            </a:r>
          </a:p>
        </p:txBody>
      </p:sp>
    </p:spTree>
    <p:extLst>
      <p:ext uri="{BB962C8B-B14F-4D97-AF65-F5344CB8AC3E}">
        <p14:creationId xmlns:p14="http://schemas.microsoft.com/office/powerpoint/2010/main" val="255613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6F1A2E-B651-AECB-D259-2ED41CCF939C}"/>
              </a:ext>
            </a:extLst>
          </p:cNvPr>
          <p:cNvPicPr>
            <a:picLocks noChangeAspect="1"/>
          </p:cNvPicPr>
          <p:nvPr/>
        </p:nvPicPr>
        <p:blipFill rotWithShape="1">
          <a:blip r:embed="rId2"/>
          <a:srcRect t="16595"/>
          <a:stretch/>
        </p:blipFill>
        <p:spPr>
          <a:xfrm>
            <a:off x="1585785" y="1162047"/>
            <a:ext cx="9139814" cy="5527081"/>
          </a:xfrm>
          <a:prstGeom prst="rect">
            <a:avLst/>
          </a:prstGeom>
        </p:spPr>
      </p:pic>
      <p:grpSp>
        <p:nvGrpSpPr>
          <p:cNvPr id="24" name="グループ化 23">
            <a:extLst>
              <a:ext uri="{FF2B5EF4-FFF2-40B4-BE49-F238E27FC236}">
                <a16:creationId xmlns:a16="http://schemas.microsoft.com/office/drawing/2014/main" id="{F83700DE-4133-75B0-C0F8-ABE850E70A8E}"/>
              </a:ext>
            </a:extLst>
          </p:cNvPr>
          <p:cNvGrpSpPr/>
          <p:nvPr/>
        </p:nvGrpSpPr>
        <p:grpSpPr>
          <a:xfrm>
            <a:off x="6469711" y="2361537"/>
            <a:ext cx="3816626" cy="452024"/>
            <a:chOff x="4945711" y="2361537"/>
            <a:chExt cx="3816626" cy="452024"/>
          </a:xfrm>
        </p:grpSpPr>
        <p:cxnSp>
          <p:nvCxnSpPr>
            <p:cNvPr id="7" name="直線矢印コネクタ 6">
              <a:extLst>
                <a:ext uri="{FF2B5EF4-FFF2-40B4-BE49-F238E27FC236}">
                  <a16:creationId xmlns:a16="http://schemas.microsoft.com/office/drawing/2014/main" id="{E07E2748-3EF9-1E7A-6C1D-753D0D8EA58C}"/>
                </a:ext>
              </a:extLst>
            </p:cNvPr>
            <p:cNvCxnSpPr/>
            <p:nvPr/>
          </p:nvCxnSpPr>
          <p:spPr>
            <a:xfrm>
              <a:off x="4945711" y="2361537"/>
              <a:ext cx="381662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172FB68-E985-DE90-398F-E410370250BD}"/>
                </a:ext>
              </a:extLst>
            </p:cNvPr>
            <p:cNvSpPr txBox="1"/>
            <p:nvPr/>
          </p:nvSpPr>
          <p:spPr>
            <a:xfrm>
              <a:off x="6408751" y="2401296"/>
              <a:ext cx="912313" cy="400110"/>
            </a:xfrm>
            <a:prstGeom prst="rect">
              <a:avLst/>
            </a:prstGeom>
            <a:solidFill>
              <a:schemeClr val="tx1"/>
            </a:solidFill>
          </p:spPr>
          <p:txBody>
            <a:bodyPr wrap="square" rtlCol="0">
              <a:spAutoFit/>
            </a:bodyPr>
            <a:lstStyle/>
            <a:p>
              <a:pPr algn="ctr"/>
              <a:r>
                <a:rPr kumimoji="1" lang="ja-JP" altLang="en-US" sz="2000">
                  <a:solidFill>
                    <a:schemeClr val="bg1"/>
                  </a:solidFill>
                </a:rPr>
                <a:t>波長</a:t>
              </a:r>
            </a:p>
          </p:txBody>
        </p:sp>
        <p:sp>
          <p:nvSpPr>
            <p:cNvPr id="9" name="テキスト ボックス 8">
              <a:extLst>
                <a:ext uri="{FF2B5EF4-FFF2-40B4-BE49-F238E27FC236}">
                  <a16:creationId xmlns:a16="http://schemas.microsoft.com/office/drawing/2014/main" id="{18D2E7D8-0879-4254-3B14-3867884C663A}"/>
                </a:ext>
              </a:extLst>
            </p:cNvPr>
            <p:cNvSpPr txBox="1"/>
            <p:nvPr/>
          </p:nvSpPr>
          <p:spPr>
            <a:xfrm>
              <a:off x="4992954" y="2444229"/>
              <a:ext cx="1225015" cy="369332"/>
            </a:xfrm>
            <a:prstGeom prst="rect">
              <a:avLst/>
            </a:prstGeom>
            <a:noFill/>
          </p:spPr>
          <p:txBody>
            <a:bodyPr wrap="none" rtlCol="0">
              <a:spAutoFit/>
            </a:bodyPr>
            <a:lstStyle/>
            <a:p>
              <a:r>
                <a:rPr kumimoji="1" lang="en-US" altLang="ja-JP" dirty="0">
                  <a:solidFill>
                    <a:schemeClr val="bg1"/>
                  </a:solidFill>
                </a:rPr>
                <a:t>2</a:t>
              </a:r>
              <a:r>
                <a:rPr kumimoji="1" lang="ja-JP" altLang="en-US">
                  <a:solidFill>
                    <a:schemeClr val="bg1"/>
                  </a:solidFill>
                </a:rPr>
                <a:t>ミクロン</a:t>
              </a:r>
            </a:p>
          </p:txBody>
        </p:sp>
        <p:sp>
          <p:nvSpPr>
            <p:cNvPr id="10" name="テキスト ボックス 9">
              <a:extLst>
                <a:ext uri="{FF2B5EF4-FFF2-40B4-BE49-F238E27FC236}">
                  <a16:creationId xmlns:a16="http://schemas.microsoft.com/office/drawing/2014/main" id="{401F31FB-298B-D699-9CCE-ED0D4966CBFE}"/>
                </a:ext>
              </a:extLst>
            </p:cNvPr>
            <p:cNvSpPr txBox="1"/>
            <p:nvPr/>
          </p:nvSpPr>
          <p:spPr>
            <a:xfrm>
              <a:off x="7421304" y="2444229"/>
              <a:ext cx="1338828" cy="369332"/>
            </a:xfrm>
            <a:prstGeom prst="rect">
              <a:avLst/>
            </a:prstGeom>
            <a:noFill/>
          </p:spPr>
          <p:txBody>
            <a:bodyPr wrap="none" rtlCol="0">
              <a:spAutoFit/>
            </a:bodyPr>
            <a:lstStyle/>
            <a:p>
              <a:r>
                <a:rPr kumimoji="1" lang="ja-JP" altLang="en-US">
                  <a:solidFill>
                    <a:schemeClr val="bg1"/>
                  </a:solidFill>
                </a:rPr>
                <a:t>４ミクロン</a:t>
              </a:r>
            </a:p>
          </p:txBody>
        </p:sp>
        <p:cxnSp>
          <p:nvCxnSpPr>
            <p:cNvPr id="21" name="直線コネクタ 20">
              <a:extLst>
                <a:ext uri="{FF2B5EF4-FFF2-40B4-BE49-F238E27FC236}">
                  <a16:creationId xmlns:a16="http://schemas.microsoft.com/office/drawing/2014/main" id="{3B2A3E73-7E9E-E364-9C6B-040410F0FDC3}"/>
                </a:ext>
              </a:extLst>
            </p:cNvPr>
            <p:cNvCxnSpPr>
              <a:cxnSpLocks/>
            </p:cNvCxnSpPr>
            <p:nvPr/>
          </p:nvCxnSpPr>
          <p:spPr>
            <a:xfrm>
              <a:off x="55054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6A6BC79-D659-6092-801D-C31E18CBD412}"/>
                </a:ext>
              </a:extLst>
            </p:cNvPr>
            <p:cNvCxnSpPr>
              <a:cxnSpLocks/>
            </p:cNvCxnSpPr>
            <p:nvPr/>
          </p:nvCxnSpPr>
          <p:spPr>
            <a:xfrm>
              <a:off x="79946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34275A18-70E8-4B57-BBC6-8811D398B32B}"/>
              </a:ext>
            </a:extLst>
          </p:cNvPr>
          <p:cNvGrpSpPr/>
          <p:nvPr/>
        </p:nvGrpSpPr>
        <p:grpSpPr>
          <a:xfrm>
            <a:off x="6467131" y="3498076"/>
            <a:ext cx="3816626" cy="452024"/>
            <a:chOff x="4945711" y="2361537"/>
            <a:chExt cx="3816626" cy="452024"/>
          </a:xfrm>
        </p:grpSpPr>
        <p:cxnSp>
          <p:nvCxnSpPr>
            <p:cNvPr id="26" name="直線矢印コネクタ 25">
              <a:extLst>
                <a:ext uri="{FF2B5EF4-FFF2-40B4-BE49-F238E27FC236}">
                  <a16:creationId xmlns:a16="http://schemas.microsoft.com/office/drawing/2014/main" id="{64D2F1D0-9893-583B-ECBB-D43A85CA9F34}"/>
                </a:ext>
              </a:extLst>
            </p:cNvPr>
            <p:cNvCxnSpPr/>
            <p:nvPr/>
          </p:nvCxnSpPr>
          <p:spPr>
            <a:xfrm>
              <a:off x="4945711" y="2361537"/>
              <a:ext cx="381662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E03864C-DC70-0BCC-8BD3-067B1E6B1DB1}"/>
                </a:ext>
              </a:extLst>
            </p:cNvPr>
            <p:cNvSpPr txBox="1"/>
            <p:nvPr/>
          </p:nvSpPr>
          <p:spPr>
            <a:xfrm>
              <a:off x="6408751" y="2401296"/>
              <a:ext cx="912313" cy="400110"/>
            </a:xfrm>
            <a:prstGeom prst="rect">
              <a:avLst/>
            </a:prstGeom>
            <a:solidFill>
              <a:schemeClr val="tx1"/>
            </a:solidFill>
          </p:spPr>
          <p:txBody>
            <a:bodyPr wrap="square" rtlCol="0">
              <a:spAutoFit/>
            </a:bodyPr>
            <a:lstStyle/>
            <a:p>
              <a:pPr algn="ctr"/>
              <a:r>
                <a:rPr kumimoji="1" lang="ja-JP" altLang="en-US" sz="2000">
                  <a:solidFill>
                    <a:schemeClr val="bg1"/>
                  </a:solidFill>
                </a:rPr>
                <a:t>波長</a:t>
              </a:r>
            </a:p>
          </p:txBody>
        </p:sp>
        <p:sp>
          <p:nvSpPr>
            <p:cNvPr id="28" name="テキスト ボックス 27">
              <a:extLst>
                <a:ext uri="{FF2B5EF4-FFF2-40B4-BE49-F238E27FC236}">
                  <a16:creationId xmlns:a16="http://schemas.microsoft.com/office/drawing/2014/main" id="{6C3A3E18-5E40-8EF5-E126-9F3B1483E758}"/>
                </a:ext>
              </a:extLst>
            </p:cNvPr>
            <p:cNvSpPr txBox="1"/>
            <p:nvPr/>
          </p:nvSpPr>
          <p:spPr>
            <a:xfrm>
              <a:off x="4992954" y="2444229"/>
              <a:ext cx="1225015" cy="369332"/>
            </a:xfrm>
            <a:prstGeom prst="rect">
              <a:avLst/>
            </a:prstGeom>
            <a:noFill/>
          </p:spPr>
          <p:txBody>
            <a:bodyPr wrap="none" rtlCol="0">
              <a:spAutoFit/>
            </a:bodyPr>
            <a:lstStyle/>
            <a:p>
              <a:r>
                <a:rPr kumimoji="1" lang="en-US" altLang="ja-JP" dirty="0">
                  <a:solidFill>
                    <a:schemeClr val="bg1"/>
                  </a:solidFill>
                </a:rPr>
                <a:t>2</a:t>
              </a:r>
              <a:r>
                <a:rPr kumimoji="1" lang="ja-JP" altLang="en-US">
                  <a:solidFill>
                    <a:schemeClr val="bg1"/>
                  </a:solidFill>
                </a:rPr>
                <a:t>ミクロン</a:t>
              </a:r>
            </a:p>
          </p:txBody>
        </p:sp>
        <p:sp>
          <p:nvSpPr>
            <p:cNvPr id="29" name="テキスト ボックス 28">
              <a:extLst>
                <a:ext uri="{FF2B5EF4-FFF2-40B4-BE49-F238E27FC236}">
                  <a16:creationId xmlns:a16="http://schemas.microsoft.com/office/drawing/2014/main" id="{6DB8EB2B-3B4E-B0A6-EBD0-358475625FA8}"/>
                </a:ext>
              </a:extLst>
            </p:cNvPr>
            <p:cNvSpPr txBox="1"/>
            <p:nvPr/>
          </p:nvSpPr>
          <p:spPr>
            <a:xfrm>
              <a:off x="7421304" y="2444229"/>
              <a:ext cx="1338828" cy="369332"/>
            </a:xfrm>
            <a:prstGeom prst="rect">
              <a:avLst/>
            </a:prstGeom>
            <a:noFill/>
          </p:spPr>
          <p:txBody>
            <a:bodyPr wrap="none" rtlCol="0">
              <a:spAutoFit/>
            </a:bodyPr>
            <a:lstStyle/>
            <a:p>
              <a:r>
                <a:rPr kumimoji="1" lang="ja-JP" altLang="en-US">
                  <a:solidFill>
                    <a:schemeClr val="bg1"/>
                  </a:solidFill>
                </a:rPr>
                <a:t>４ミクロン</a:t>
              </a:r>
            </a:p>
          </p:txBody>
        </p:sp>
        <p:cxnSp>
          <p:nvCxnSpPr>
            <p:cNvPr id="30" name="直線コネクタ 29">
              <a:extLst>
                <a:ext uri="{FF2B5EF4-FFF2-40B4-BE49-F238E27FC236}">
                  <a16:creationId xmlns:a16="http://schemas.microsoft.com/office/drawing/2014/main" id="{F4E8DEB3-5916-9993-23E9-82A65F66FA51}"/>
                </a:ext>
              </a:extLst>
            </p:cNvPr>
            <p:cNvCxnSpPr>
              <a:cxnSpLocks/>
            </p:cNvCxnSpPr>
            <p:nvPr/>
          </p:nvCxnSpPr>
          <p:spPr>
            <a:xfrm>
              <a:off x="55054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974B941-D6B6-720B-849A-B7C3B238E7FA}"/>
                </a:ext>
              </a:extLst>
            </p:cNvPr>
            <p:cNvCxnSpPr>
              <a:cxnSpLocks/>
            </p:cNvCxnSpPr>
            <p:nvPr/>
          </p:nvCxnSpPr>
          <p:spPr>
            <a:xfrm>
              <a:off x="79946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54C2E90D-CBA9-2585-DEB9-964BF3BD3F54}"/>
              </a:ext>
            </a:extLst>
          </p:cNvPr>
          <p:cNvGrpSpPr/>
          <p:nvPr/>
        </p:nvGrpSpPr>
        <p:grpSpPr>
          <a:xfrm>
            <a:off x="6456801" y="4688860"/>
            <a:ext cx="3816626" cy="452024"/>
            <a:chOff x="4945711" y="2361537"/>
            <a:chExt cx="3816626" cy="452024"/>
          </a:xfrm>
        </p:grpSpPr>
        <p:cxnSp>
          <p:nvCxnSpPr>
            <p:cNvPr id="33" name="直線矢印コネクタ 32">
              <a:extLst>
                <a:ext uri="{FF2B5EF4-FFF2-40B4-BE49-F238E27FC236}">
                  <a16:creationId xmlns:a16="http://schemas.microsoft.com/office/drawing/2014/main" id="{EC7512A2-7211-065F-530A-DE861C10A674}"/>
                </a:ext>
              </a:extLst>
            </p:cNvPr>
            <p:cNvCxnSpPr/>
            <p:nvPr/>
          </p:nvCxnSpPr>
          <p:spPr>
            <a:xfrm>
              <a:off x="4945711" y="2361537"/>
              <a:ext cx="381662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DA0796B-CE09-EC58-263A-35B7A132F6EC}"/>
                </a:ext>
              </a:extLst>
            </p:cNvPr>
            <p:cNvSpPr txBox="1"/>
            <p:nvPr/>
          </p:nvSpPr>
          <p:spPr>
            <a:xfrm>
              <a:off x="6408751" y="2401296"/>
              <a:ext cx="912313" cy="400110"/>
            </a:xfrm>
            <a:prstGeom prst="rect">
              <a:avLst/>
            </a:prstGeom>
            <a:solidFill>
              <a:schemeClr val="tx1"/>
            </a:solidFill>
          </p:spPr>
          <p:txBody>
            <a:bodyPr wrap="square" rtlCol="0">
              <a:spAutoFit/>
            </a:bodyPr>
            <a:lstStyle/>
            <a:p>
              <a:pPr algn="ctr"/>
              <a:r>
                <a:rPr kumimoji="1" lang="ja-JP" altLang="en-US" sz="2000">
                  <a:solidFill>
                    <a:schemeClr val="bg1"/>
                  </a:solidFill>
                </a:rPr>
                <a:t>波長</a:t>
              </a:r>
            </a:p>
          </p:txBody>
        </p:sp>
        <p:sp>
          <p:nvSpPr>
            <p:cNvPr id="35" name="テキスト ボックス 34">
              <a:extLst>
                <a:ext uri="{FF2B5EF4-FFF2-40B4-BE49-F238E27FC236}">
                  <a16:creationId xmlns:a16="http://schemas.microsoft.com/office/drawing/2014/main" id="{923DA24A-EBE8-85B8-7298-FD39D1FB331F}"/>
                </a:ext>
              </a:extLst>
            </p:cNvPr>
            <p:cNvSpPr txBox="1"/>
            <p:nvPr/>
          </p:nvSpPr>
          <p:spPr>
            <a:xfrm>
              <a:off x="4992954" y="2444229"/>
              <a:ext cx="1225015" cy="369332"/>
            </a:xfrm>
            <a:prstGeom prst="rect">
              <a:avLst/>
            </a:prstGeom>
            <a:noFill/>
          </p:spPr>
          <p:txBody>
            <a:bodyPr wrap="none" rtlCol="0">
              <a:spAutoFit/>
            </a:bodyPr>
            <a:lstStyle/>
            <a:p>
              <a:r>
                <a:rPr kumimoji="1" lang="en-US" altLang="ja-JP" dirty="0">
                  <a:solidFill>
                    <a:schemeClr val="bg1"/>
                  </a:solidFill>
                </a:rPr>
                <a:t>2</a:t>
              </a:r>
              <a:r>
                <a:rPr kumimoji="1" lang="ja-JP" altLang="en-US">
                  <a:solidFill>
                    <a:schemeClr val="bg1"/>
                  </a:solidFill>
                </a:rPr>
                <a:t>ミクロン</a:t>
              </a:r>
            </a:p>
          </p:txBody>
        </p:sp>
        <p:sp>
          <p:nvSpPr>
            <p:cNvPr id="36" name="テキスト ボックス 35">
              <a:extLst>
                <a:ext uri="{FF2B5EF4-FFF2-40B4-BE49-F238E27FC236}">
                  <a16:creationId xmlns:a16="http://schemas.microsoft.com/office/drawing/2014/main" id="{9722054D-B3E0-93CA-9C22-214ECFB4F00E}"/>
                </a:ext>
              </a:extLst>
            </p:cNvPr>
            <p:cNvSpPr txBox="1"/>
            <p:nvPr/>
          </p:nvSpPr>
          <p:spPr>
            <a:xfrm>
              <a:off x="7421304" y="2444229"/>
              <a:ext cx="1338828" cy="369332"/>
            </a:xfrm>
            <a:prstGeom prst="rect">
              <a:avLst/>
            </a:prstGeom>
            <a:noFill/>
          </p:spPr>
          <p:txBody>
            <a:bodyPr wrap="none" rtlCol="0">
              <a:spAutoFit/>
            </a:bodyPr>
            <a:lstStyle/>
            <a:p>
              <a:r>
                <a:rPr kumimoji="1" lang="ja-JP" altLang="en-US">
                  <a:solidFill>
                    <a:schemeClr val="bg1"/>
                  </a:solidFill>
                </a:rPr>
                <a:t>４ミクロン</a:t>
              </a:r>
            </a:p>
          </p:txBody>
        </p:sp>
        <p:cxnSp>
          <p:nvCxnSpPr>
            <p:cNvPr id="37" name="直線コネクタ 36">
              <a:extLst>
                <a:ext uri="{FF2B5EF4-FFF2-40B4-BE49-F238E27FC236}">
                  <a16:creationId xmlns:a16="http://schemas.microsoft.com/office/drawing/2014/main" id="{DB384EC9-8D92-9BCE-DD31-09C5F4348E4A}"/>
                </a:ext>
              </a:extLst>
            </p:cNvPr>
            <p:cNvCxnSpPr>
              <a:cxnSpLocks/>
            </p:cNvCxnSpPr>
            <p:nvPr/>
          </p:nvCxnSpPr>
          <p:spPr>
            <a:xfrm>
              <a:off x="55054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EE3A0F3-B722-BCFA-4043-167CF70A64AB}"/>
                </a:ext>
              </a:extLst>
            </p:cNvPr>
            <p:cNvCxnSpPr>
              <a:cxnSpLocks/>
            </p:cNvCxnSpPr>
            <p:nvPr/>
          </p:nvCxnSpPr>
          <p:spPr>
            <a:xfrm>
              <a:off x="79946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DB71F9D7-EAAD-4F93-89D6-F143F906DA78}"/>
              </a:ext>
            </a:extLst>
          </p:cNvPr>
          <p:cNvGrpSpPr/>
          <p:nvPr/>
        </p:nvGrpSpPr>
        <p:grpSpPr>
          <a:xfrm>
            <a:off x="6461970" y="5918387"/>
            <a:ext cx="3816626" cy="452024"/>
            <a:chOff x="4945711" y="2361537"/>
            <a:chExt cx="3816626" cy="452024"/>
          </a:xfrm>
        </p:grpSpPr>
        <p:cxnSp>
          <p:nvCxnSpPr>
            <p:cNvPr id="40" name="直線矢印コネクタ 39">
              <a:extLst>
                <a:ext uri="{FF2B5EF4-FFF2-40B4-BE49-F238E27FC236}">
                  <a16:creationId xmlns:a16="http://schemas.microsoft.com/office/drawing/2014/main" id="{141F5B0A-402A-BEEC-615F-B9685A50E169}"/>
                </a:ext>
              </a:extLst>
            </p:cNvPr>
            <p:cNvCxnSpPr/>
            <p:nvPr/>
          </p:nvCxnSpPr>
          <p:spPr>
            <a:xfrm>
              <a:off x="4945711" y="2361537"/>
              <a:ext cx="381662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3EF514AC-3BA1-EB35-DDBA-7F0494E5D711}"/>
                </a:ext>
              </a:extLst>
            </p:cNvPr>
            <p:cNvSpPr txBox="1"/>
            <p:nvPr/>
          </p:nvSpPr>
          <p:spPr>
            <a:xfrm>
              <a:off x="6408751" y="2401296"/>
              <a:ext cx="912313" cy="400110"/>
            </a:xfrm>
            <a:prstGeom prst="rect">
              <a:avLst/>
            </a:prstGeom>
            <a:solidFill>
              <a:schemeClr val="tx1"/>
            </a:solidFill>
          </p:spPr>
          <p:txBody>
            <a:bodyPr wrap="square" rtlCol="0">
              <a:spAutoFit/>
            </a:bodyPr>
            <a:lstStyle/>
            <a:p>
              <a:pPr algn="ctr"/>
              <a:r>
                <a:rPr kumimoji="1" lang="ja-JP" altLang="en-US" sz="2000">
                  <a:solidFill>
                    <a:schemeClr val="bg1"/>
                  </a:solidFill>
                </a:rPr>
                <a:t>波長</a:t>
              </a:r>
            </a:p>
          </p:txBody>
        </p:sp>
        <p:sp>
          <p:nvSpPr>
            <p:cNvPr id="42" name="テキスト ボックス 41">
              <a:extLst>
                <a:ext uri="{FF2B5EF4-FFF2-40B4-BE49-F238E27FC236}">
                  <a16:creationId xmlns:a16="http://schemas.microsoft.com/office/drawing/2014/main" id="{7070946C-3ADC-9C0F-93CE-244DF3F255E8}"/>
                </a:ext>
              </a:extLst>
            </p:cNvPr>
            <p:cNvSpPr txBox="1"/>
            <p:nvPr/>
          </p:nvSpPr>
          <p:spPr>
            <a:xfrm>
              <a:off x="4992954" y="2444229"/>
              <a:ext cx="1225015" cy="369332"/>
            </a:xfrm>
            <a:prstGeom prst="rect">
              <a:avLst/>
            </a:prstGeom>
            <a:noFill/>
          </p:spPr>
          <p:txBody>
            <a:bodyPr wrap="none" rtlCol="0">
              <a:spAutoFit/>
            </a:bodyPr>
            <a:lstStyle/>
            <a:p>
              <a:r>
                <a:rPr kumimoji="1" lang="en-US" altLang="ja-JP" dirty="0">
                  <a:solidFill>
                    <a:schemeClr val="bg1"/>
                  </a:solidFill>
                </a:rPr>
                <a:t>2</a:t>
              </a:r>
              <a:r>
                <a:rPr kumimoji="1" lang="ja-JP" altLang="en-US">
                  <a:solidFill>
                    <a:schemeClr val="bg1"/>
                  </a:solidFill>
                </a:rPr>
                <a:t>ミクロン</a:t>
              </a:r>
            </a:p>
          </p:txBody>
        </p:sp>
        <p:sp>
          <p:nvSpPr>
            <p:cNvPr id="43" name="テキスト ボックス 42">
              <a:extLst>
                <a:ext uri="{FF2B5EF4-FFF2-40B4-BE49-F238E27FC236}">
                  <a16:creationId xmlns:a16="http://schemas.microsoft.com/office/drawing/2014/main" id="{1A9F8A7A-1AE0-875A-184B-44D264C93F2F}"/>
                </a:ext>
              </a:extLst>
            </p:cNvPr>
            <p:cNvSpPr txBox="1"/>
            <p:nvPr/>
          </p:nvSpPr>
          <p:spPr>
            <a:xfrm>
              <a:off x="7421304" y="2444229"/>
              <a:ext cx="1338828" cy="369332"/>
            </a:xfrm>
            <a:prstGeom prst="rect">
              <a:avLst/>
            </a:prstGeom>
            <a:noFill/>
          </p:spPr>
          <p:txBody>
            <a:bodyPr wrap="none" rtlCol="0">
              <a:spAutoFit/>
            </a:bodyPr>
            <a:lstStyle/>
            <a:p>
              <a:r>
                <a:rPr kumimoji="1" lang="ja-JP" altLang="en-US">
                  <a:solidFill>
                    <a:schemeClr val="bg1"/>
                  </a:solidFill>
                </a:rPr>
                <a:t>４ミクロン</a:t>
              </a:r>
            </a:p>
          </p:txBody>
        </p:sp>
        <p:cxnSp>
          <p:nvCxnSpPr>
            <p:cNvPr id="44" name="直線コネクタ 43">
              <a:extLst>
                <a:ext uri="{FF2B5EF4-FFF2-40B4-BE49-F238E27FC236}">
                  <a16:creationId xmlns:a16="http://schemas.microsoft.com/office/drawing/2014/main" id="{13CEDA4A-C01C-E8A4-A174-20302F9373E2}"/>
                </a:ext>
              </a:extLst>
            </p:cNvPr>
            <p:cNvCxnSpPr>
              <a:cxnSpLocks/>
            </p:cNvCxnSpPr>
            <p:nvPr/>
          </p:nvCxnSpPr>
          <p:spPr>
            <a:xfrm>
              <a:off x="55054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DA1B1D2-81F7-2BF0-3863-90319AE6A8FD}"/>
                </a:ext>
              </a:extLst>
            </p:cNvPr>
            <p:cNvCxnSpPr>
              <a:cxnSpLocks/>
            </p:cNvCxnSpPr>
            <p:nvPr/>
          </p:nvCxnSpPr>
          <p:spPr>
            <a:xfrm>
              <a:off x="7994650" y="2361537"/>
              <a:ext cx="0" cy="1181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14E50F00-A283-D980-0421-C0ED2960ED11}"/>
              </a:ext>
            </a:extLst>
          </p:cNvPr>
          <p:cNvSpPr txBox="1"/>
          <p:nvPr/>
        </p:nvSpPr>
        <p:spPr>
          <a:xfrm>
            <a:off x="8163344" y="1621239"/>
            <a:ext cx="779381"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A</a:t>
            </a:r>
            <a:endParaRPr kumimoji="1" lang="ja-JP" altLang="en-US">
              <a:solidFill>
                <a:schemeClr val="bg1"/>
              </a:solidFill>
            </a:endParaRPr>
          </a:p>
        </p:txBody>
      </p:sp>
      <p:sp>
        <p:nvSpPr>
          <p:cNvPr id="47" name="テキスト ボックス 46">
            <a:extLst>
              <a:ext uri="{FF2B5EF4-FFF2-40B4-BE49-F238E27FC236}">
                <a16:creationId xmlns:a16="http://schemas.microsoft.com/office/drawing/2014/main" id="{E6D0EF00-5BDA-A235-20E4-72C6C7052315}"/>
              </a:ext>
            </a:extLst>
          </p:cNvPr>
          <p:cNvSpPr txBox="1"/>
          <p:nvPr/>
        </p:nvSpPr>
        <p:spPr>
          <a:xfrm>
            <a:off x="7277358" y="2853319"/>
            <a:ext cx="771365"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B</a:t>
            </a:r>
            <a:endParaRPr kumimoji="1" lang="ja-JP" altLang="en-US">
              <a:solidFill>
                <a:schemeClr val="bg1"/>
              </a:solidFill>
            </a:endParaRPr>
          </a:p>
        </p:txBody>
      </p:sp>
      <p:sp>
        <p:nvSpPr>
          <p:cNvPr id="48" name="テキスト ボックス 47">
            <a:extLst>
              <a:ext uri="{FF2B5EF4-FFF2-40B4-BE49-F238E27FC236}">
                <a16:creationId xmlns:a16="http://schemas.microsoft.com/office/drawing/2014/main" id="{5EB2FD87-7AE8-012D-EA33-493FBCBEA847}"/>
              </a:ext>
            </a:extLst>
          </p:cNvPr>
          <p:cNvSpPr txBox="1"/>
          <p:nvPr/>
        </p:nvSpPr>
        <p:spPr>
          <a:xfrm>
            <a:off x="7610009" y="4030932"/>
            <a:ext cx="769763"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C</a:t>
            </a:r>
            <a:endParaRPr kumimoji="1" lang="ja-JP" altLang="en-US">
              <a:solidFill>
                <a:schemeClr val="bg1"/>
              </a:solidFill>
            </a:endParaRPr>
          </a:p>
        </p:txBody>
      </p:sp>
      <p:sp>
        <p:nvSpPr>
          <p:cNvPr id="49" name="テキスト ボックス 48">
            <a:extLst>
              <a:ext uri="{FF2B5EF4-FFF2-40B4-BE49-F238E27FC236}">
                <a16:creationId xmlns:a16="http://schemas.microsoft.com/office/drawing/2014/main" id="{658BD878-AA13-1AF9-E1DC-E8D0D1C66B1E}"/>
              </a:ext>
            </a:extLst>
          </p:cNvPr>
          <p:cNvSpPr txBox="1"/>
          <p:nvPr/>
        </p:nvSpPr>
        <p:spPr>
          <a:xfrm>
            <a:off x="8287623" y="5242955"/>
            <a:ext cx="788999"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D</a:t>
            </a:r>
            <a:endParaRPr kumimoji="1" lang="ja-JP" altLang="en-US">
              <a:solidFill>
                <a:schemeClr val="bg1"/>
              </a:solidFill>
            </a:endParaRPr>
          </a:p>
        </p:txBody>
      </p:sp>
      <p:sp>
        <p:nvSpPr>
          <p:cNvPr id="50" name="テキスト ボックス 49">
            <a:extLst>
              <a:ext uri="{FF2B5EF4-FFF2-40B4-BE49-F238E27FC236}">
                <a16:creationId xmlns:a16="http://schemas.microsoft.com/office/drawing/2014/main" id="{1B3F278C-2FFC-DC6D-A13D-E6BFED3C1893}"/>
              </a:ext>
            </a:extLst>
          </p:cNvPr>
          <p:cNvSpPr txBox="1"/>
          <p:nvPr/>
        </p:nvSpPr>
        <p:spPr>
          <a:xfrm>
            <a:off x="5268565" y="5701404"/>
            <a:ext cx="788999"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D</a:t>
            </a:r>
            <a:endParaRPr kumimoji="1" lang="ja-JP" altLang="en-US">
              <a:solidFill>
                <a:schemeClr val="bg1"/>
              </a:solidFill>
            </a:endParaRPr>
          </a:p>
        </p:txBody>
      </p:sp>
      <p:sp>
        <p:nvSpPr>
          <p:cNvPr id="51" name="テキスト ボックス 50">
            <a:extLst>
              <a:ext uri="{FF2B5EF4-FFF2-40B4-BE49-F238E27FC236}">
                <a16:creationId xmlns:a16="http://schemas.microsoft.com/office/drawing/2014/main" id="{CB2F2317-B69F-3F78-C1EB-586A77229807}"/>
              </a:ext>
            </a:extLst>
          </p:cNvPr>
          <p:cNvSpPr txBox="1"/>
          <p:nvPr/>
        </p:nvSpPr>
        <p:spPr>
          <a:xfrm>
            <a:off x="5252038" y="4504194"/>
            <a:ext cx="769763"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C</a:t>
            </a:r>
            <a:endParaRPr kumimoji="1" lang="ja-JP" altLang="en-US">
              <a:solidFill>
                <a:schemeClr val="bg1"/>
              </a:solidFill>
            </a:endParaRPr>
          </a:p>
        </p:txBody>
      </p:sp>
      <p:sp>
        <p:nvSpPr>
          <p:cNvPr id="52" name="テキスト ボックス 51">
            <a:extLst>
              <a:ext uri="{FF2B5EF4-FFF2-40B4-BE49-F238E27FC236}">
                <a16:creationId xmlns:a16="http://schemas.microsoft.com/office/drawing/2014/main" id="{C8B3BA62-05E4-57BA-C955-10D1ED9AA00B}"/>
              </a:ext>
            </a:extLst>
          </p:cNvPr>
          <p:cNvSpPr txBox="1"/>
          <p:nvPr/>
        </p:nvSpPr>
        <p:spPr>
          <a:xfrm>
            <a:off x="5244117" y="3353169"/>
            <a:ext cx="771365"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B</a:t>
            </a:r>
            <a:endParaRPr kumimoji="1" lang="ja-JP" altLang="en-US">
              <a:solidFill>
                <a:schemeClr val="bg1"/>
              </a:solidFill>
            </a:endParaRPr>
          </a:p>
        </p:txBody>
      </p:sp>
      <p:sp>
        <p:nvSpPr>
          <p:cNvPr id="53" name="テキスト ボックス 52">
            <a:extLst>
              <a:ext uri="{FF2B5EF4-FFF2-40B4-BE49-F238E27FC236}">
                <a16:creationId xmlns:a16="http://schemas.microsoft.com/office/drawing/2014/main" id="{0F41CEB1-3812-7152-22C6-E13E0C7F2311}"/>
              </a:ext>
            </a:extLst>
          </p:cNvPr>
          <p:cNvSpPr txBox="1"/>
          <p:nvPr/>
        </p:nvSpPr>
        <p:spPr>
          <a:xfrm>
            <a:off x="5261413" y="2155959"/>
            <a:ext cx="779381" cy="369332"/>
          </a:xfrm>
          <a:prstGeom prst="rect">
            <a:avLst/>
          </a:prstGeom>
          <a:noFill/>
        </p:spPr>
        <p:txBody>
          <a:bodyPr wrap="none" rtlCol="0">
            <a:spAutoFit/>
          </a:bodyPr>
          <a:lstStyle/>
          <a:p>
            <a:r>
              <a:rPr kumimoji="1" lang="ja-JP" altLang="en-US">
                <a:solidFill>
                  <a:schemeClr val="bg1"/>
                </a:solidFill>
              </a:rPr>
              <a:t>銀河</a:t>
            </a:r>
            <a:r>
              <a:rPr kumimoji="1" lang="en-US" altLang="ja-JP" dirty="0">
                <a:solidFill>
                  <a:schemeClr val="bg1"/>
                </a:solidFill>
              </a:rPr>
              <a:t>A</a:t>
            </a:r>
            <a:endParaRPr kumimoji="1" lang="ja-JP" altLang="en-US">
              <a:solidFill>
                <a:schemeClr val="bg1"/>
              </a:solidFill>
            </a:endParaRPr>
          </a:p>
        </p:txBody>
      </p:sp>
    </p:spTree>
    <p:extLst>
      <p:ext uri="{BB962C8B-B14F-4D97-AF65-F5344CB8AC3E}">
        <p14:creationId xmlns:p14="http://schemas.microsoft.com/office/powerpoint/2010/main" val="331104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F57019-B8A2-F825-0D46-4F9849B427F3}"/>
              </a:ext>
            </a:extLst>
          </p:cNvPr>
          <p:cNvPicPr>
            <a:picLocks noChangeAspect="1"/>
          </p:cNvPicPr>
          <p:nvPr/>
        </p:nvPicPr>
        <p:blipFill>
          <a:blip r:embed="rId3"/>
          <a:stretch>
            <a:fillRect/>
          </a:stretch>
        </p:blipFill>
        <p:spPr>
          <a:xfrm>
            <a:off x="717374" y="3429000"/>
            <a:ext cx="8599730" cy="3213622"/>
          </a:xfrm>
          <a:prstGeom prst="rect">
            <a:avLst/>
          </a:prstGeom>
        </p:spPr>
      </p:pic>
      <p:pic>
        <p:nvPicPr>
          <p:cNvPr id="2050" name="Picture 2" descr="中心核">
            <a:extLst>
              <a:ext uri="{FF2B5EF4-FFF2-40B4-BE49-F238E27FC236}">
                <a16:creationId xmlns:a16="http://schemas.microsoft.com/office/drawing/2014/main" id="{1BD71BA9-0CB9-5653-B163-BB436A8B3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834" y="457200"/>
            <a:ext cx="2060480" cy="202613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4778807-77BF-7FAF-B0BE-8530E13E5BCF}"/>
              </a:ext>
            </a:extLst>
          </p:cNvPr>
          <p:cNvSpPr txBox="1"/>
          <p:nvPr/>
        </p:nvSpPr>
        <p:spPr>
          <a:xfrm>
            <a:off x="599559" y="429465"/>
            <a:ext cx="8599730"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333333"/>
                </a:solidFill>
                <a:effectLst/>
                <a:latin typeface="Arial" panose="020B0604020202020204" pitchFamily="34" charset="0"/>
                <a:ea typeface="-apple-system-body"/>
              </a:rPr>
              <a:t>上の画像の中央に写っているのはNGC 4151という、地球から約6200万光年の距離にある渦巻銀河です。 この銀河の特徴は中心部分がとても明るいことです。 中心核は、それを除く銀河全体に比べて際立って輝いています。 NGC 4151の中心付近を拡大してみると、明るく輝いている領域が狭いことがわかります。 </a:t>
            </a:r>
            <a:endParaRPr kumimoji="0" lang="ja-JP" altLang="ja-JP" sz="7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333333"/>
                </a:solidFill>
                <a:effectLst/>
                <a:latin typeface="Arial" panose="020B0604020202020204" pitchFamily="34" charset="0"/>
                <a:ea typeface="-apple-system-body"/>
              </a:rPr>
              <a:t>　星の光だけでは、このような狭い領域が銀河全体に匹敵するほどの明るさで光っていることを説明することはできません。 現在では、この中心の明るい光は超巨大ブラックホールの活動によるものだと考えられています。 ブラックホール自体は光を放ちませんが、周囲のガスがブラックホールの強力な重力によって落ち込むと、 その重力エネルギーが光に変換されるのです。 NGC 4151の中心部分が明るく輝いているのはこうしたメカニズムのためです。</a:t>
            </a:r>
            <a:endParaRPr kumimoji="0" lang="ja-JP" altLang="ja-JP" sz="7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333333"/>
                </a:solidFill>
                <a:effectLst/>
                <a:latin typeface="Arial" panose="020B0604020202020204" pitchFamily="34" charset="0"/>
                <a:ea typeface="-apple-system-body"/>
              </a:rPr>
              <a:t>　このような銀河の中心部分を「活動銀河核」といい、NGC 4151は活動銀河核を有する銀河の代表例の一つです。 この「活動銀河核」からの光を波長ごとに分けて詳しく見てみましょう。</a:t>
            </a:r>
            <a:endParaRPr kumimoji="0" lang="ja-JP" altLang="ja-JP" sz="2400" b="0" i="0" u="none" strike="noStrike" cap="none" normalizeH="0" baseline="0">
              <a:ln>
                <a:noFill/>
              </a:ln>
              <a:solidFill>
                <a:schemeClr val="tx1"/>
              </a:solidFill>
              <a:effectLst/>
              <a:latin typeface="Arial" panose="020B0604020202020204" pitchFamily="34" charset="0"/>
            </a:endParaRPr>
          </a:p>
          <a:p>
            <a:endParaRPr kumimoji="1" lang="ja-JP" altLang="en-US" sz="1600"/>
          </a:p>
        </p:txBody>
      </p:sp>
      <p:sp>
        <p:nvSpPr>
          <p:cNvPr id="7" name="テキスト ボックス 6">
            <a:extLst>
              <a:ext uri="{FF2B5EF4-FFF2-40B4-BE49-F238E27FC236}">
                <a16:creationId xmlns:a16="http://schemas.microsoft.com/office/drawing/2014/main" id="{BF39FB9F-E994-81AC-6A20-79355D3BE278}"/>
              </a:ext>
            </a:extLst>
          </p:cNvPr>
          <p:cNvSpPr txBox="1"/>
          <p:nvPr/>
        </p:nvSpPr>
        <p:spPr>
          <a:xfrm>
            <a:off x="10276764" y="4749421"/>
            <a:ext cx="1204176" cy="369332"/>
          </a:xfrm>
          <a:prstGeom prst="rect">
            <a:avLst/>
          </a:prstGeom>
          <a:noFill/>
        </p:spPr>
        <p:txBody>
          <a:bodyPr wrap="none" rtlCol="0">
            <a:spAutoFit/>
          </a:bodyPr>
          <a:lstStyle/>
          <a:p>
            <a:r>
              <a:rPr kumimoji="1" lang="en-US" altLang="ja-JP" dirty="0"/>
              <a:t> z=0.00032</a:t>
            </a:r>
            <a:endParaRPr kumimoji="1" lang="ja-JP" altLang="en-US"/>
          </a:p>
        </p:txBody>
      </p:sp>
      <p:sp>
        <p:nvSpPr>
          <p:cNvPr id="9" name="テキスト ボックス 8">
            <a:extLst>
              <a:ext uri="{FF2B5EF4-FFF2-40B4-BE49-F238E27FC236}">
                <a16:creationId xmlns:a16="http://schemas.microsoft.com/office/drawing/2014/main" id="{CF5148DB-BABA-154B-4819-631C5D4168FA}"/>
              </a:ext>
            </a:extLst>
          </p:cNvPr>
          <p:cNvSpPr txBox="1"/>
          <p:nvPr/>
        </p:nvSpPr>
        <p:spPr>
          <a:xfrm>
            <a:off x="9594575" y="2902226"/>
            <a:ext cx="2120348" cy="1754326"/>
          </a:xfrm>
          <a:prstGeom prst="rect">
            <a:avLst/>
          </a:prstGeom>
          <a:noFill/>
        </p:spPr>
        <p:txBody>
          <a:bodyPr wrap="square" rtlCol="0">
            <a:spAutoFit/>
          </a:bodyPr>
          <a:lstStyle/>
          <a:p>
            <a:r>
              <a:rPr kumimoji="1" lang="en" altLang="ja-JP" dirty="0"/>
              <a:t>https://</a:t>
            </a:r>
            <a:r>
              <a:rPr kumimoji="1" lang="en" altLang="ja-JP" dirty="0" err="1"/>
              <a:t>www.kwasan.kyoto-u.ac.jp</a:t>
            </a:r>
            <a:r>
              <a:rPr kumimoji="1" lang="en" altLang="ja-JP" dirty="0"/>
              <a:t>/general/facilities/</a:t>
            </a:r>
            <a:r>
              <a:rPr kumimoji="1" lang="en" altLang="ja-JP" dirty="0" err="1"/>
              <a:t>okayama</a:t>
            </a:r>
            <a:r>
              <a:rPr kumimoji="1" lang="en" altLang="ja-JP" dirty="0"/>
              <a:t>/gallery/photos/</a:t>
            </a:r>
            <a:r>
              <a:rPr kumimoji="1" lang="en" altLang="ja-JP" dirty="0" err="1"/>
              <a:t>astro</a:t>
            </a:r>
            <a:r>
              <a:rPr kumimoji="1" lang="en" altLang="ja-JP" dirty="0"/>
              <a:t>/ngc4151.html</a:t>
            </a:r>
            <a:endParaRPr kumimoji="1" lang="ja-JP" altLang="en-US"/>
          </a:p>
        </p:txBody>
      </p:sp>
      <p:sp>
        <p:nvSpPr>
          <p:cNvPr id="10" name="テキスト ボックス 9">
            <a:extLst>
              <a:ext uri="{FF2B5EF4-FFF2-40B4-BE49-F238E27FC236}">
                <a16:creationId xmlns:a16="http://schemas.microsoft.com/office/drawing/2014/main" id="{13B2E923-ECA2-770C-180F-67247C3C4151}"/>
              </a:ext>
            </a:extLst>
          </p:cNvPr>
          <p:cNvSpPr txBox="1"/>
          <p:nvPr/>
        </p:nvSpPr>
        <p:spPr>
          <a:xfrm>
            <a:off x="9667461" y="5340626"/>
            <a:ext cx="1800493" cy="923330"/>
          </a:xfrm>
          <a:prstGeom prst="rect">
            <a:avLst/>
          </a:prstGeom>
          <a:noFill/>
        </p:spPr>
        <p:txBody>
          <a:bodyPr wrap="none" rtlCol="0">
            <a:spAutoFit/>
          </a:bodyPr>
          <a:lstStyle/>
          <a:p>
            <a:r>
              <a:rPr kumimoji="1" lang="ja-JP" altLang="en-US"/>
              <a:t>京都大学</a:t>
            </a:r>
            <a:endParaRPr kumimoji="1" lang="en-US" altLang="ja-JP" dirty="0"/>
          </a:p>
          <a:p>
            <a:r>
              <a:rPr kumimoji="1" lang="ja-JP" altLang="en-US"/>
              <a:t>岡山天文台</a:t>
            </a:r>
            <a:endParaRPr kumimoji="1" lang="en-US" altLang="ja-JP" dirty="0"/>
          </a:p>
          <a:p>
            <a:r>
              <a:rPr kumimoji="1" lang="ja-JP" altLang="en-US"/>
              <a:t>せいめい望遠鏡</a:t>
            </a:r>
          </a:p>
        </p:txBody>
      </p:sp>
    </p:spTree>
    <p:extLst>
      <p:ext uri="{BB962C8B-B14F-4D97-AF65-F5344CB8AC3E}">
        <p14:creationId xmlns:p14="http://schemas.microsoft.com/office/powerpoint/2010/main" val="242935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足の早いウサギのイラスト">
            <a:extLst>
              <a:ext uri="{FF2B5EF4-FFF2-40B4-BE49-F238E27FC236}">
                <a16:creationId xmlns:a16="http://schemas.microsoft.com/office/drawing/2014/main" id="{D5EDE017-80F7-8078-7192-28E61DE8E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945" y="290817"/>
            <a:ext cx="2659865"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2" descr="足の早いウサギのイラスト">
            <a:extLst>
              <a:ext uri="{FF2B5EF4-FFF2-40B4-BE49-F238E27FC236}">
                <a16:creationId xmlns:a16="http://schemas.microsoft.com/office/drawing/2014/main" id="{9A65C046-9526-062B-44FB-E201BFC7E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481" y="290816"/>
            <a:ext cx="2659865"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足の遅い亀のイラスト">
            <a:extLst>
              <a:ext uri="{FF2B5EF4-FFF2-40B4-BE49-F238E27FC236}">
                <a16:creationId xmlns:a16="http://schemas.microsoft.com/office/drawing/2014/main" id="{1639E09D-AB2C-568F-4721-4FDB79C81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920" y="290817"/>
            <a:ext cx="3488348"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descr="足の早いウサギのイラスト">
            <a:extLst>
              <a:ext uri="{FF2B5EF4-FFF2-40B4-BE49-F238E27FC236}">
                <a16:creationId xmlns:a16="http://schemas.microsoft.com/office/drawing/2014/main" id="{919E6472-00CD-BD47-C3BE-C176CCD9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235" y="3546015"/>
            <a:ext cx="2659865"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descr="足の早いウサギのイラスト">
            <a:extLst>
              <a:ext uri="{FF2B5EF4-FFF2-40B4-BE49-F238E27FC236}">
                <a16:creationId xmlns:a16="http://schemas.microsoft.com/office/drawing/2014/main" id="{DD89C103-5C6A-4EBB-0D9A-0DBDE8536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771" y="3546014"/>
            <a:ext cx="2659865"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足の遅い亀のイラスト">
            <a:extLst>
              <a:ext uri="{FF2B5EF4-FFF2-40B4-BE49-F238E27FC236}">
                <a16:creationId xmlns:a16="http://schemas.microsoft.com/office/drawing/2014/main" id="{3BD74163-D10A-E469-5925-A8A93E038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210" y="3546015"/>
            <a:ext cx="3488348" cy="2659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433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105</TotalTime>
  <Words>353</Words>
  <Application>Microsoft Macintosh PowerPoint</Application>
  <PresentationFormat>ワイド画面</PresentationFormat>
  <Paragraphs>39</Paragraphs>
  <Slides>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游ゴシック</vt:lpstr>
      <vt:lpstr>Yu Gothic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晋平 柴田</dc:creator>
  <cp:lastModifiedBy>晋平 柴田</cp:lastModifiedBy>
  <cp:revision>4</cp:revision>
  <cp:lastPrinted>2025-10-11T11:08:27Z</cp:lastPrinted>
  <dcterms:created xsi:type="dcterms:W3CDTF">2025-10-09T06:13:01Z</dcterms:created>
  <dcterms:modified xsi:type="dcterms:W3CDTF">2025-10-11T12:05:46Z</dcterms:modified>
</cp:coreProperties>
</file>